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72" r:id="rId4"/>
    <p:sldMasterId id="2147483684" r:id="rId5"/>
  </p:sldMasterIdLst>
  <p:notesMasterIdLst>
    <p:notesMasterId r:id="rId21"/>
  </p:notesMasterIdLst>
  <p:sldIdLst>
    <p:sldId id="256" r:id="rId6"/>
    <p:sldId id="458" r:id="rId7"/>
    <p:sldId id="460" r:id="rId8"/>
    <p:sldId id="461" r:id="rId9"/>
    <p:sldId id="462" r:id="rId10"/>
    <p:sldId id="463" r:id="rId11"/>
    <p:sldId id="464" r:id="rId12"/>
    <p:sldId id="465" r:id="rId13"/>
    <p:sldId id="466" r:id="rId14"/>
    <p:sldId id="467" r:id="rId15"/>
    <p:sldId id="468" r:id="rId16"/>
    <p:sldId id="469" r:id="rId17"/>
    <p:sldId id="470" r:id="rId18"/>
    <p:sldId id="471" r:id="rId19"/>
    <p:sldId id="472" r:id="rId20"/>
  </p:sldIdLst>
  <p:sldSz cx="9144000" cy="6858000" type="screen4x3"/>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591" autoAdjust="0"/>
  </p:normalViewPr>
  <p:slideViewPr>
    <p:cSldViewPr snapToGrid="0" snapToObjects="1">
      <p:cViewPr varScale="1">
        <p:scale>
          <a:sx n="72" d="100"/>
          <a:sy n="72" d="100"/>
        </p:scale>
        <p:origin x="1350" y="5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1C8C0D-209C-554A-BF9D-11343CEC896E}" type="datetimeFigureOut">
              <a:rPr lang="en-US" smtClean="0"/>
              <a:pPr/>
              <a:t>2/8/2021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7CE6D4-2F72-A34A-A9DF-C846DBA16298}" type="slidenum">
              <a:rPr lang="en-US" smtClean="0"/>
              <a:pPr/>
              <a:t>‹#›</a:t>
            </a:fld>
            <a:endParaRPr lang="en-US"/>
          </a:p>
        </p:txBody>
      </p:sp>
    </p:spTree>
    <p:extLst>
      <p:ext uri="{BB962C8B-B14F-4D97-AF65-F5344CB8AC3E}">
        <p14:creationId xmlns:p14="http://schemas.microsoft.com/office/powerpoint/2010/main" val="3553625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7" name="Picture 3" descr="C:\Users\nsaylor\Desktop\Joel_Kart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5970038"/>
            <a:ext cx="2386620" cy="26566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2256703"/>
            <a:ext cx="4617128" cy="3667121"/>
          </a:xfrm>
          <a:prstGeom prst="rect">
            <a:avLst/>
          </a:prstGeom>
          <a:noFill/>
          <a:ln>
            <a:noFill/>
          </a:ln>
          <a:effectLst>
            <a:outerShdw blurRad="292100" dist="139700" dir="2700000" algn="tl" rotWithShape="0">
              <a:srgbClr val="333333">
                <a:alpha val="65000"/>
              </a:srgbClr>
            </a:outerShdw>
          </a:effectLst>
        </p:spPr>
      </p:pic>
      <p:sp>
        <p:nvSpPr>
          <p:cNvPr id="2" name="Title 1"/>
          <p:cNvSpPr>
            <a:spLocks noGrp="1"/>
          </p:cNvSpPr>
          <p:nvPr>
            <p:ph type="ctrTitle"/>
          </p:nvPr>
        </p:nvSpPr>
        <p:spPr>
          <a:xfrm>
            <a:off x="1981200" y="1400897"/>
            <a:ext cx="6805769" cy="275503"/>
          </a:xfrm>
        </p:spPr>
        <p:txBody>
          <a:bodyPr/>
          <a:lstStyle>
            <a:lvl1pPr algn="r">
              <a:defRPr sz="3000" b="1">
                <a:solidFill>
                  <a:srgbClr val="BCE0FA"/>
                </a:solidFill>
              </a:defRPr>
            </a:lvl1pPr>
          </a:lstStyle>
          <a:p>
            <a:r>
              <a:rPr lang="en-US"/>
              <a:t>Click to edit Master title style</a:t>
            </a:r>
            <a:endParaRPr lang="en-US" dirty="0"/>
          </a:p>
        </p:txBody>
      </p:sp>
      <p:sp>
        <p:nvSpPr>
          <p:cNvPr id="3" name="Subtitle 2"/>
          <p:cNvSpPr>
            <a:spLocks noGrp="1"/>
          </p:cNvSpPr>
          <p:nvPr>
            <p:ph type="subTitle" idx="1"/>
          </p:nvPr>
        </p:nvSpPr>
        <p:spPr>
          <a:xfrm>
            <a:off x="1981200" y="1752600"/>
            <a:ext cx="6118930" cy="1752600"/>
          </a:xfrm>
        </p:spPr>
        <p:txBody>
          <a:bodyPr/>
          <a:lstStyle>
            <a:lvl1pPr marL="0" indent="0" algn="r">
              <a:buNone/>
              <a:defRPr sz="18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a:solidFill>
                  <a:schemeClr val="bg1"/>
                </a:solidFill>
              </a:defRPr>
            </a:lvl1pPr>
          </a:lstStyle>
          <a:p>
            <a:pPr>
              <a:defRPr/>
            </a:pPr>
            <a:fld id="{65822AAB-C41D-483A-8718-5219C03AB8CD}" type="datetimeFigureOut">
              <a:rPr lang="en-US" smtClean="0"/>
              <a:pPr>
                <a:defRPr/>
              </a:pPr>
              <a:t>2/8/2021</a:t>
            </a:fld>
            <a:endParaRPr lang="en-US" dirty="0"/>
          </a:p>
        </p:txBody>
      </p:sp>
      <p:sp>
        <p:nvSpPr>
          <p:cNvPr id="5" name="Footer Placeholder 4"/>
          <p:cNvSpPr>
            <a:spLocks noGrp="1"/>
          </p:cNvSpPr>
          <p:nvPr>
            <p:ph type="ftr" sz="quarter" idx="11"/>
          </p:nvPr>
        </p:nvSpPr>
        <p:spPr/>
        <p:txBody>
          <a:bodyPr/>
          <a:lstStyle>
            <a:lvl1pPr>
              <a:defRPr b="0">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b="0">
                <a:solidFill>
                  <a:schemeClr val="bg1"/>
                </a:solidFill>
              </a:defRPr>
            </a:lvl1pPr>
          </a:lstStyle>
          <a:p>
            <a:pPr>
              <a:defRPr/>
            </a:pPr>
            <a:fld id="{7C2C1248-AAA3-404B-BBA3-0903E5E1E4B1}" type="slidenum">
              <a:rPr lang="en-US" smtClean="0"/>
              <a:pPr>
                <a:defRPr/>
              </a:pPr>
              <a:t>‹#›</a:t>
            </a:fld>
            <a:endParaRPr lang="en-US" dirty="0"/>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57800" y="4030616"/>
            <a:ext cx="2638288" cy="2178450"/>
          </a:xfrm>
          <a:prstGeom prst="rect">
            <a:avLst/>
          </a:prstGeom>
        </p:spPr>
      </p:pic>
      <p:sp>
        <p:nvSpPr>
          <p:cNvPr id="12" name="TextBox 11"/>
          <p:cNvSpPr txBox="1"/>
          <p:nvPr userDrawn="1"/>
        </p:nvSpPr>
        <p:spPr>
          <a:xfrm>
            <a:off x="2819400" y="152400"/>
            <a:ext cx="5984763" cy="1015663"/>
          </a:xfrm>
          <a:prstGeom prst="rect">
            <a:avLst/>
          </a:prstGeom>
          <a:noFill/>
        </p:spPr>
        <p:txBody>
          <a:bodyPr wrap="square" rtlCol="0">
            <a:spAutoFit/>
          </a:bodyPr>
          <a:lstStyle/>
          <a:p>
            <a:pPr algn="r"/>
            <a:r>
              <a:rPr lang="en-US" sz="6000" b="1" dirty="0">
                <a:solidFill>
                  <a:srgbClr val="BCE0FA"/>
                </a:solidFill>
              </a:rPr>
              <a:t>Organic Chemistry</a:t>
            </a:r>
          </a:p>
        </p:txBody>
      </p:sp>
      <p:sp>
        <p:nvSpPr>
          <p:cNvPr id="13" name="TextBox 12"/>
          <p:cNvSpPr txBox="1"/>
          <p:nvPr userDrawn="1"/>
        </p:nvSpPr>
        <p:spPr>
          <a:xfrm>
            <a:off x="4998128" y="914400"/>
            <a:ext cx="3102003" cy="369332"/>
          </a:xfrm>
          <a:prstGeom prst="rect">
            <a:avLst/>
          </a:prstGeom>
          <a:noFill/>
        </p:spPr>
        <p:txBody>
          <a:bodyPr wrap="none" rtlCol="0">
            <a:spAutoFit/>
          </a:bodyPr>
          <a:lstStyle/>
          <a:p>
            <a:pPr algn="r"/>
            <a:r>
              <a:rPr lang="en-US" dirty="0">
                <a:solidFill>
                  <a:schemeClr val="bg1"/>
                </a:solidFill>
              </a:rPr>
              <a:t>PRINCIPLES</a:t>
            </a:r>
            <a:r>
              <a:rPr lang="en-US" baseline="0" dirty="0">
                <a:solidFill>
                  <a:schemeClr val="bg1"/>
                </a:solidFill>
              </a:rPr>
              <a:t> AND MECHANISMS</a:t>
            </a:r>
            <a:endParaRPr lang="en-US" dirty="0">
              <a:solidFill>
                <a:schemeClr val="bg1"/>
              </a:solidFill>
            </a:endParaRPr>
          </a:p>
        </p:txBody>
      </p:sp>
    </p:spTree>
    <p:extLst>
      <p:ext uri="{BB962C8B-B14F-4D97-AF65-F5344CB8AC3E}">
        <p14:creationId xmlns:p14="http://schemas.microsoft.com/office/powerpoint/2010/main" val="1638905611"/>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F7F9D03-F44F-4FF8-A376-46AC563F0081}" type="datetimeFigureOut">
              <a:rPr lang="en-US" smtClean="0"/>
              <a:pPr>
                <a:defRPr/>
              </a:pPr>
              <a:t>2/8/2021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85E256-6576-4C33-9F07-695CCF93195D}" type="slidenum">
              <a:rPr lang="en-US"/>
              <a:pPr>
                <a:defRPr/>
              </a:pPr>
              <a:t>‹#›</a:t>
            </a:fld>
            <a:endParaRPr lang="en-US"/>
          </a:p>
        </p:txBody>
      </p:sp>
    </p:spTree>
    <p:extLst>
      <p:ext uri="{BB962C8B-B14F-4D97-AF65-F5344CB8AC3E}">
        <p14:creationId xmlns:p14="http://schemas.microsoft.com/office/powerpoint/2010/main" val="85127701"/>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AB749DF-2902-4FD2-AF8D-557B1AB51A6E}" type="datetimeFigureOut">
              <a:rPr lang="en-US" smtClean="0"/>
              <a:pPr>
                <a:defRPr/>
              </a:pPr>
              <a:t>2/8/2021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0F8E9388-6207-4D4E-A0EF-BB2F5686B360}" type="slidenum">
              <a:rPr lang="en-US" smtClean="0"/>
              <a:pPr>
                <a:defRPr/>
              </a:pPr>
              <a:t>‹#›</a:t>
            </a:fld>
            <a:endParaRPr lang="en-US" dirty="0"/>
          </a:p>
        </p:txBody>
      </p:sp>
    </p:spTree>
    <p:extLst>
      <p:ext uri="{BB962C8B-B14F-4D97-AF65-F5344CB8AC3E}">
        <p14:creationId xmlns:p14="http://schemas.microsoft.com/office/powerpoint/2010/main" val="1915838017"/>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08/02/2021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083593692"/>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08/02/2021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077287951"/>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1257F3-8258-42F0-909E-7DA7AEE9936A}" type="datetimeFigureOut">
              <a:rPr lang="en-GB" smtClean="0"/>
              <a:t>08/02/2021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26074125"/>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1257F3-8258-42F0-909E-7DA7AEE9936A}" type="datetimeFigureOut">
              <a:rPr lang="en-GB" smtClean="0"/>
              <a:t>08/02/2021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8172539"/>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1257F3-8258-42F0-909E-7DA7AEE9936A}" type="datetimeFigureOut">
              <a:rPr lang="en-GB" smtClean="0"/>
              <a:t>08/02/2021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1767257"/>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1257F3-8258-42F0-909E-7DA7AEE9936A}" type="datetimeFigureOut">
              <a:rPr lang="en-GB" smtClean="0"/>
              <a:t>08/02/2021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705164953"/>
      </p:ext>
    </p:extLst>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257F3-8258-42F0-909E-7DA7AEE9936A}" type="datetimeFigureOut">
              <a:rPr lang="en-GB" smtClean="0"/>
              <a:t>08/02/2021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849697646"/>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08/02/2021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1063961"/>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BBC1CC-1C24-4312-8822-4843599B452D}" type="datetimeFigureOut">
              <a:rPr lang="en-US" smtClean="0"/>
              <a:pPr>
                <a:defRPr/>
              </a:pPr>
              <a:t>2/8/2021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DBA26F-63CA-407A-9E92-AA1783355923}" type="slidenum">
              <a:rPr lang="en-US"/>
              <a:pPr>
                <a:defRPr/>
              </a:pPr>
              <a:t>‹#›</a:t>
            </a:fld>
            <a:endParaRPr lang="en-US"/>
          </a:p>
        </p:txBody>
      </p:sp>
    </p:spTree>
    <p:extLst>
      <p:ext uri="{BB962C8B-B14F-4D97-AF65-F5344CB8AC3E}">
        <p14:creationId xmlns:p14="http://schemas.microsoft.com/office/powerpoint/2010/main" val="3749447415"/>
      </p:ext>
    </p:extLst>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08/02/2021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577519541"/>
      </p:ext>
    </p:extLst>
  </p:cSld>
  <p:clrMapOvr>
    <a:masterClrMapping/>
  </p:clrMapOvr>
  <p:transition spd="slow">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08/02/2021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3374861493"/>
      </p:ext>
    </p:extLst>
  </p:cSld>
  <p:clrMapOvr>
    <a:masterClrMapping/>
  </p:clrMapOvr>
  <p:transition spd="slow">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08/02/2021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80723240"/>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6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989C9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pPr>
              <a:defRPr/>
            </a:pPr>
            <a:fld id="{4527E3E3-04BD-4453-BF73-DBE2C45CA448}" type="datetimeFigureOut">
              <a:rPr lang="en-US" smtClean="0"/>
              <a:pPr>
                <a:defRPr/>
              </a:pPr>
              <a:t>2/8/2021</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143BAFD-CB1C-4E44-ABA6-3A48BF407C18}" type="slidenum">
              <a:rPr lang="en-US" smtClean="0"/>
              <a:pPr>
                <a:defRPr/>
              </a:pPr>
              <a:t>‹#›</a:t>
            </a:fld>
            <a:endParaRPr lang="en-US" dirty="0"/>
          </a:p>
        </p:txBody>
      </p:sp>
    </p:spTree>
    <p:extLst>
      <p:ext uri="{BB962C8B-B14F-4D97-AF65-F5344CB8AC3E}">
        <p14:creationId xmlns:p14="http://schemas.microsoft.com/office/powerpoint/2010/main" val="1930481072"/>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08AE2BDD-CFAA-4F7F-AB6A-F71187B3C18F}" type="datetimeFigureOut">
              <a:rPr lang="en-US" smtClean="0"/>
              <a:pPr>
                <a:defRPr/>
              </a:pPr>
              <a:t>2/8/2021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47AFD2-0B14-4E3F-9BC8-E838D7DD2BC2}" type="slidenum">
              <a:rPr lang="en-US"/>
              <a:pPr>
                <a:defRPr/>
              </a:pPr>
              <a:t>‹#›</a:t>
            </a:fld>
            <a:endParaRPr lang="en-US"/>
          </a:p>
        </p:txBody>
      </p:sp>
    </p:spTree>
    <p:extLst>
      <p:ext uri="{BB962C8B-B14F-4D97-AF65-F5344CB8AC3E}">
        <p14:creationId xmlns:p14="http://schemas.microsoft.com/office/powerpoint/2010/main" val="207989553"/>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4E5C74F-76B1-4461-88C6-9A1FD474697B}" type="datetimeFigureOut">
              <a:rPr lang="en-US" smtClean="0"/>
              <a:pPr>
                <a:defRPr/>
              </a:pPr>
              <a:t>2/8/2021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59B044A-39F1-41A0-8BB0-E39250A420BD}" type="slidenum">
              <a:rPr lang="en-US"/>
              <a:pPr>
                <a:defRPr/>
              </a:pPr>
              <a:t>‹#›</a:t>
            </a:fld>
            <a:endParaRPr lang="en-US"/>
          </a:p>
        </p:txBody>
      </p:sp>
    </p:spTree>
    <p:extLst>
      <p:ext uri="{BB962C8B-B14F-4D97-AF65-F5344CB8AC3E}">
        <p14:creationId xmlns:p14="http://schemas.microsoft.com/office/powerpoint/2010/main" val="1775230169"/>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68E5B70C-33EF-4283-B126-DE30EF84A0F3}" type="datetimeFigureOut">
              <a:rPr lang="en-US" smtClean="0"/>
              <a:pPr>
                <a:defRPr/>
              </a:pPr>
              <a:t>2/8/2021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1D1069B-433C-4D58-8B6A-60D84FC4DDD1}" type="slidenum">
              <a:rPr lang="en-US"/>
              <a:pPr>
                <a:defRPr/>
              </a:pPr>
              <a:t>‹#›</a:t>
            </a:fld>
            <a:endParaRPr lang="en-US"/>
          </a:p>
        </p:txBody>
      </p:sp>
    </p:spTree>
    <p:extLst>
      <p:ext uri="{BB962C8B-B14F-4D97-AF65-F5344CB8AC3E}">
        <p14:creationId xmlns:p14="http://schemas.microsoft.com/office/powerpoint/2010/main" val="1614663885"/>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solidFill>
                  <a:schemeClr val="bg1"/>
                </a:solidFill>
              </a:defRPr>
            </a:lvl1pPr>
          </a:lstStyle>
          <a:p>
            <a:pPr>
              <a:defRPr/>
            </a:pPr>
            <a:fld id="{069DB4F3-2876-4045-ABA7-36ED5652F37A}" type="datetimeFigureOut">
              <a:rPr lang="en-US" smtClean="0"/>
              <a:pPr>
                <a:defRPr/>
              </a:pPr>
              <a:t>2/8/2021</a:t>
            </a:fld>
            <a:endParaRPr lang="en-US" dirty="0"/>
          </a:p>
        </p:txBody>
      </p:sp>
      <p:sp>
        <p:nvSpPr>
          <p:cNvPr id="3"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solidFill>
                  <a:schemeClr val="bg1"/>
                </a:solidFill>
              </a:defRPr>
            </a:lvl1pPr>
          </a:lstStyle>
          <a:p>
            <a:pPr>
              <a:defRPr/>
            </a:pPr>
            <a:fld id="{6E13DE3C-6ECD-4F95-9C5D-E527CBECDDBC}" type="slidenum">
              <a:rPr lang="en-US" smtClean="0"/>
              <a:pPr>
                <a:defRPr/>
              </a:pPr>
              <a:t>‹#›</a:t>
            </a:fld>
            <a:endParaRPr lang="en-US" dirty="0"/>
          </a:p>
        </p:txBody>
      </p:sp>
    </p:spTree>
    <p:extLst>
      <p:ext uri="{BB962C8B-B14F-4D97-AF65-F5344CB8AC3E}">
        <p14:creationId xmlns:p14="http://schemas.microsoft.com/office/powerpoint/2010/main" val="407266835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6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6C8F1EE8-15B8-4988-90EE-2CB68CFA24DF}" type="datetimeFigureOut">
              <a:rPr lang="en-US" smtClean="0"/>
              <a:pPr>
                <a:defRPr/>
              </a:pPr>
              <a:t>2/8/2021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FDD7716-2BAA-41E4-8E0D-8D05F528D6CF}" type="slidenum">
              <a:rPr lang="en-US"/>
              <a:pPr>
                <a:defRPr/>
              </a:pPr>
              <a:t>‹#›</a:t>
            </a:fld>
            <a:endParaRPr lang="en-US"/>
          </a:p>
        </p:txBody>
      </p:sp>
    </p:spTree>
    <p:extLst>
      <p:ext uri="{BB962C8B-B14F-4D97-AF65-F5344CB8AC3E}">
        <p14:creationId xmlns:p14="http://schemas.microsoft.com/office/powerpoint/2010/main" val="4206410030"/>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6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C5026CA4-54B5-447A-A8BE-DE7A75F9B666}" type="datetimeFigureOut">
              <a:rPr lang="en-US" smtClean="0"/>
              <a:pPr>
                <a:defRPr/>
              </a:pPr>
              <a:t>2/8/2021</a:t>
            </a:fld>
            <a:endParaRPr lang="en-US" dirty="0"/>
          </a:p>
        </p:txBody>
      </p:sp>
      <p:sp>
        <p:nvSpPr>
          <p:cNvPr id="6"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solidFill>
                  <a:schemeClr val="bg1"/>
                </a:solidFill>
              </a:defRPr>
            </a:lvl1pPr>
          </a:lstStyle>
          <a:p>
            <a:pPr>
              <a:defRPr/>
            </a:pPr>
            <a:fld id="{AD2AC266-D99D-49E6-AD0C-1DC418CF8BC9}" type="slidenum">
              <a:rPr lang="en-US" smtClean="0"/>
              <a:pPr>
                <a:defRPr/>
              </a:pPr>
              <a:t>‹#›</a:t>
            </a:fld>
            <a:endParaRPr lang="en-US" dirty="0"/>
          </a:p>
        </p:txBody>
      </p:sp>
    </p:spTree>
    <p:extLst>
      <p:ext uri="{BB962C8B-B14F-4D97-AF65-F5344CB8AC3E}">
        <p14:creationId xmlns:p14="http://schemas.microsoft.com/office/powerpoint/2010/main" val="1743965509"/>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989C9D"/>
                </a:solidFill>
                <a:latin typeface="+mn-lt"/>
                <a:cs typeface="+mn-cs"/>
              </a:defRPr>
            </a:lvl1pPr>
          </a:lstStyle>
          <a:p>
            <a:pPr>
              <a:defRPr/>
            </a:pPr>
            <a:fld id="{F39B3A4D-67FE-4B99-9B6A-D32DE8721D54}" type="datetimeFigureOut">
              <a:rPr lang="en-US" smtClean="0"/>
              <a:pPr>
                <a:defRPr/>
              </a:pPr>
              <a:t>2/8/2021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989C9D"/>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rgbClr val="989C9D"/>
                </a:solidFill>
                <a:latin typeface="+mn-lt"/>
                <a:cs typeface="+mn-cs"/>
              </a:defRPr>
            </a:lvl1pPr>
          </a:lstStyle>
          <a:p>
            <a:pPr>
              <a:defRPr/>
            </a:pPr>
            <a:fld id="{637FCBB8-6C22-44BF-A1F4-A9A549A1D4B7}" type="slidenum">
              <a:rPr lang="en-US" smtClean="0"/>
              <a:pPr>
                <a:defRPr/>
              </a:pPr>
              <a:t>‹#›</a:t>
            </a:fld>
            <a:endParaRPr lang="en-US" dirty="0"/>
          </a:p>
        </p:txBody>
      </p:sp>
    </p:spTree>
    <p:extLst>
      <p:ext uri="{BB962C8B-B14F-4D97-AF65-F5344CB8AC3E}">
        <p14:creationId xmlns:p14="http://schemas.microsoft.com/office/powerpoint/2010/main" val="23026863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randomBar dir="vert"/>
  </p:transition>
  <p:txStyles>
    <p:titleStyle>
      <a:lvl1pPr algn="ctr" rtl="0" eaLnBrk="1" fontAlgn="base" hangingPunct="1">
        <a:spcBef>
          <a:spcPct val="0"/>
        </a:spcBef>
        <a:spcAft>
          <a:spcPct val="0"/>
        </a:spcAft>
        <a:defRPr sz="3600" b="1" kern="1200">
          <a:solidFill>
            <a:srgbClr val="BCE0FA"/>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2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257F3-8258-42F0-909E-7DA7AEE9936A}" type="datetimeFigureOut">
              <a:rPr lang="en-GB" smtClean="0"/>
              <a:t>08/02/2021</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D7FD63-E310-4C0C-BECD-BCAC27D5AA04}" type="slidenum">
              <a:rPr lang="en-GB" smtClean="0"/>
              <a:t>‹#›</a:t>
            </a:fld>
            <a:endParaRPr lang="en-GB"/>
          </a:p>
        </p:txBody>
      </p:sp>
    </p:spTree>
    <p:extLst>
      <p:ext uri="{BB962C8B-B14F-4D97-AF65-F5344CB8AC3E}">
        <p14:creationId xmlns:p14="http://schemas.microsoft.com/office/powerpoint/2010/main" val="38901775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3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3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1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22.gif"/><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25.gi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hyperlink" Target="http://chemwiki.ucdavis.edu/Core/Organic_Chemistry/Conjugation/Electrophilic_Attack_on_Conjugated_Dienes/Markovnikov_Addition"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5.gif"/><Relationship Id="rId5" Type="http://schemas.openxmlformats.org/officeDocument/2006/relationships/image" Target="../media/image26.gif"/><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29.gif"/><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00BB87-B690-4EC0-8677-68380516FA10}"/>
              </a:ext>
            </a:extLst>
          </p:cNvPr>
          <p:cNvSpPr txBox="1"/>
          <p:nvPr/>
        </p:nvSpPr>
        <p:spPr>
          <a:xfrm>
            <a:off x="3262793" y="1317328"/>
            <a:ext cx="5819147" cy="1446550"/>
          </a:xfrm>
          <a:prstGeom prst="rect">
            <a:avLst/>
          </a:prstGeom>
          <a:noFill/>
        </p:spPr>
        <p:txBody>
          <a:bodyPr wrap="square" rtlCol="0">
            <a:spAutoFit/>
          </a:bodyPr>
          <a:lstStyle/>
          <a:p>
            <a:pPr lvl="0" algn="ctr"/>
            <a:r>
              <a:rPr lang="en-US" sz="4400" dirty="0">
                <a:latin typeface="Times New Roman" panose="02020603050405020304" pitchFamily="18" charset="0"/>
                <a:cs typeface="Times New Roman" panose="02020603050405020304" pitchFamily="18" charset="0"/>
              </a:rPr>
              <a:t>CHM 103: Organic Chemistry I</a:t>
            </a:r>
            <a:endParaRPr kumimoji="0" lang="en-ZA" sz="4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E47644AD-0A6A-4A7F-BA11-DA3D6CC4693E}"/>
              </a:ext>
            </a:extLst>
          </p:cNvPr>
          <p:cNvGrpSpPr/>
          <p:nvPr/>
        </p:nvGrpSpPr>
        <p:grpSpPr>
          <a:xfrm>
            <a:off x="35002" y="181390"/>
            <a:ext cx="9046938" cy="5720781"/>
            <a:chOff x="35002" y="181390"/>
            <a:chExt cx="9046938" cy="5720781"/>
          </a:xfrm>
        </p:grpSpPr>
        <p:pic>
          <p:nvPicPr>
            <p:cNvPr id="4" name="Picture 3">
              <a:extLst>
                <a:ext uri="{FF2B5EF4-FFF2-40B4-BE49-F238E27FC236}">
                  <a16:creationId xmlns:a16="http://schemas.microsoft.com/office/drawing/2014/main" id="{838D95C9-CF5A-4F97-8008-85AAD3C494A9}"/>
                </a:ext>
              </a:extLst>
            </p:cNvPr>
            <p:cNvPicPr>
              <a:picLocks noChangeAspect="1"/>
            </p:cNvPicPr>
            <p:nvPr/>
          </p:nvPicPr>
          <p:blipFill>
            <a:blip r:embed="rId4"/>
            <a:stretch>
              <a:fillRect/>
            </a:stretch>
          </p:blipFill>
          <p:spPr>
            <a:xfrm>
              <a:off x="35002" y="1440977"/>
              <a:ext cx="3437068" cy="3253018"/>
            </a:xfrm>
            <a:prstGeom prst="rect">
              <a:avLst/>
            </a:prstGeom>
          </p:spPr>
        </p:pic>
        <p:pic>
          <p:nvPicPr>
            <p:cNvPr id="5" name="Picture 4">
              <a:extLst>
                <a:ext uri="{FF2B5EF4-FFF2-40B4-BE49-F238E27FC236}">
                  <a16:creationId xmlns:a16="http://schemas.microsoft.com/office/drawing/2014/main" id="{4AD8BBD2-CCDE-4E70-8798-DB0FD6F2046A}"/>
                </a:ext>
              </a:extLst>
            </p:cNvPr>
            <p:cNvPicPr>
              <a:picLocks noChangeAspect="1"/>
            </p:cNvPicPr>
            <p:nvPr/>
          </p:nvPicPr>
          <p:blipFill>
            <a:blip r:embed="rId5"/>
            <a:stretch>
              <a:fillRect/>
            </a:stretch>
          </p:blipFill>
          <p:spPr>
            <a:xfrm>
              <a:off x="804652" y="5039215"/>
              <a:ext cx="2017643" cy="435769"/>
            </a:xfrm>
            <a:prstGeom prst="rect">
              <a:avLst/>
            </a:prstGeom>
          </p:spPr>
        </p:pic>
        <p:sp>
          <p:nvSpPr>
            <p:cNvPr id="6" name="TextBox 5">
              <a:extLst>
                <a:ext uri="{FF2B5EF4-FFF2-40B4-BE49-F238E27FC236}">
                  <a16:creationId xmlns:a16="http://schemas.microsoft.com/office/drawing/2014/main" id="{F6860FE6-B390-4C3B-ABB6-A7B87788AC07}"/>
                </a:ext>
              </a:extLst>
            </p:cNvPr>
            <p:cNvSpPr txBox="1"/>
            <p:nvPr/>
          </p:nvSpPr>
          <p:spPr>
            <a:xfrm>
              <a:off x="362538" y="4488917"/>
              <a:ext cx="282641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2400" b="1"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sp>
          <p:nvSpPr>
            <p:cNvPr id="7" name="TextBox 6">
              <a:extLst>
                <a:ext uri="{FF2B5EF4-FFF2-40B4-BE49-F238E27FC236}">
                  <a16:creationId xmlns:a16="http://schemas.microsoft.com/office/drawing/2014/main" id="{A6A78D4C-8968-47B4-9CF7-9CFC85683D7A}"/>
                </a:ext>
              </a:extLst>
            </p:cNvPr>
            <p:cNvSpPr txBox="1"/>
            <p:nvPr/>
          </p:nvSpPr>
          <p:spPr>
            <a:xfrm>
              <a:off x="550949" y="5563617"/>
              <a:ext cx="252505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srgbClr val="FF0000"/>
                  </a:solidFill>
                  <a:effectLst/>
                  <a:uLnTx/>
                  <a:uFillTx/>
                  <a:latin typeface="Blackadder ITC" panose="04020505051007020D02" pitchFamily="82" charset="0"/>
                  <a:ea typeface="+mn-ea"/>
                  <a:cs typeface="Times New Roman" panose="02020603050405020304" pitchFamily="18" charset="0"/>
                </a:rPr>
                <a:t>The University with the difference</a:t>
              </a:r>
            </a:p>
          </p:txBody>
        </p:sp>
        <p:pic>
          <p:nvPicPr>
            <p:cNvPr id="12" name="Picture 11">
              <a:extLst>
                <a:ext uri="{FF2B5EF4-FFF2-40B4-BE49-F238E27FC236}">
                  <a16:creationId xmlns:a16="http://schemas.microsoft.com/office/drawing/2014/main" id="{29E29A0B-C42E-4F6F-9999-095DA3BF8C07}"/>
                </a:ext>
              </a:extLst>
            </p:cNvPr>
            <p:cNvPicPr>
              <a:picLocks noChangeAspect="1"/>
            </p:cNvPicPr>
            <p:nvPr/>
          </p:nvPicPr>
          <p:blipFill>
            <a:blip r:embed="rId6"/>
            <a:stretch>
              <a:fillRect/>
            </a:stretch>
          </p:blipFill>
          <p:spPr>
            <a:xfrm>
              <a:off x="35002" y="181390"/>
              <a:ext cx="9046938" cy="583727"/>
            </a:xfrm>
            <a:prstGeom prst="rect">
              <a:avLst/>
            </a:prstGeom>
          </p:spPr>
        </p:pic>
      </p:grpSp>
      <p:sp>
        <p:nvSpPr>
          <p:cNvPr id="13" name="Text Placeholder 3">
            <a:extLst>
              <a:ext uri="{FF2B5EF4-FFF2-40B4-BE49-F238E27FC236}">
                <a16:creationId xmlns:a16="http://schemas.microsoft.com/office/drawing/2014/main" id="{85434A49-2172-4F81-AB80-A363EA068A73}"/>
              </a:ext>
            </a:extLst>
          </p:cNvPr>
          <p:cNvSpPr txBox="1">
            <a:spLocks/>
          </p:cNvSpPr>
          <p:nvPr/>
        </p:nvSpPr>
        <p:spPr>
          <a:xfrm>
            <a:off x="3262793" y="2725806"/>
            <a:ext cx="5672484" cy="339669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Presented by: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algn="ctr"/>
            <a:endParaRPr lang="en-ZA" sz="2000" dirty="0">
              <a:solidFill>
                <a:schemeClr val="tx1"/>
              </a:solidFill>
            </a:endParaRPr>
          </a:p>
          <a:p>
            <a:pPr algn="ctr"/>
            <a:r>
              <a:rPr lang="en-ZA" sz="2000" dirty="0">
                <a:solidFill>
                  <a:schemeClr val="tx1"/>
                </a:solidFill>
              </a:rPr>
              <a:t>Assoc Prof Okoli BJ </a:t>
            </a:r>
            <a:r>
              <a:rPr lang="en-ZA" sz="1000" dirty="0">
                <a:solidFill>
                  <a:schemeClr val="tx1"/>
                </a:solidFill>
              </a:rPr>
              <a:t>MRSC, MACS</a:t>
            </a:r>
            <a:endParaRPr lang="en-ZA" sz="20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Department  of Chemical Science,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Faculty of Science &amp; Technology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nvGrpSpPr>
          <p:cNvPr id="10" name="Group 9">
            <a:extLst>
              <a:ext uri="{FF2B5EF4-FFF2-40B4-BE49-F238E27FC236}">
                <a16:creationId xmlns:a16="http://schemas.microsoft.com/office/drawing/2014/main" id="{41FC5A40-654A-4858-ACE4-D9DF6BCF23ED}"/>
              </a:ext>
            </a:extLst>
          </p:cNvPr>
          <p:cNvGrpSpPr/>
          <p:nvPr/>
        </p:nvGrpSpPr>
        <p:grpSpPr>
          <a:xfrm>
            <a:off x="106251" y="6119451"/>
            <a:ext cx="8931498" cy="624531"/>
            <a:chOff x="106251" y="6119451"/>
            <a:chExt cx="8931498" cy="624531"/>
          </a:xfrm>
        </p:grpSpPr>
        <p:pic>
          <p:nvPicPr>
            <p:cNvPr id="11" name="Picture 10">
              <a:extLst>
                <a:ext uri="{FF2B5EF4-FFF2-40B4-BE49-F238E27FC236}">
                  <a16:creationId xmlns:a16="http://schemas.microsoft.com/office/drawing/2014/main" id="{C1ABFDDF-01A5-45CA-8348-6971BEE7A586}"/>
                </a:ext>
              </a:extLst>
            </p:cNvPr>
            <p:cNvPicPr>
              <a:picLocks noChangeAspect="1"/>
            </p:cNvPicPr>
            <p:nvPr/>
          </p:nvPicPr>
          <p:blipFill>
            <a:blip r:embed="rId7"/>
            <a:stretch>
              <a:fillRect/>
            </a:stretch>
          </p:blipFill>
          <p:spPr>
            <a:xfrm>
              <a:off x="106251" y="6159207"/>
              <a:ext cx="5406174" cy="584775"/>
            </a:xfrm>
            <a:prstGeom prst="rect">
              <a:avLst/>
            </a:prstGeom>
          </p:spPr>
        </p:pic>
        <p:sp>
          <p:nvSpPr>
            <p:cNvPr id="14" name="TextBox 13">
              <a:extLst>
                <a:ext uri="{FF2B5EF4-FFF2-40B4-BE49-F238E27FC236}">
                  <a16:creationId xmlns:a16="http://schemas.microsoft.com/office/drawing/2014/main" id="{173ECAAA-7EDB-42B8-9509-AB6CA4017507}"/>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pic>
        <p:nvPicPr>
          <p:cNvPr id="3" name="Audio 2">
            <a:hlinkClick r:id="" action="ppaction://media"/>
            <a:extLst>
              <a:ext uri="{FF2B5EF4-FFF2-40B4-BE49-F238E27FC236}">
                <a16:creationId xmlns:a16="http://schemas.microsoft.com/office/drawing/2014/main" id="{98656F56-9517-4268-AB78-608DCBB190F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85515460"/>
      </p:ext>
    </p:extLst>
  </p:cSld>
  <p:clrMapOvr>
    <a:masterClrMapping/>
  </p:clrMapOvr>
  <p:transition spd="slow" advTm="35586">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252DABDC-BEC0-43CB-A83C-64DF8F504F84}"/>
              </a:ext>
            </a:extLst>
          </p:cNvPr>
          <p:cNvSpPr/>
          <p:nvPr/>
        </p:nvSpPr>
        <p:spPr>
          <a:xfrm>
            <a:off x="0" y="8505"/>
            <a:ext cx="9144000" cy="2862322"/>
          </a:xfrm>
          <a:prstGeom prst="rect">
            <a:avLst/>
          </a:prstGeom>
        </p:spPr>
        <p:txBody>
          <a:bodyPr wrap="square">
            <a:spAutoFit/>
          </a:bodyPr>
          <a:lstStyle/>
          <a:p>
            <a:r>
              <a:rPr lang="en-GB" dirty="0"/>
              <a:t>A special problem with hydrogen bromide</a:t>
            </a:r>
          </a:p>
          <a:p>
            <a:r>
              <a:rPr lang="en-GB" dirty="0"/>
              <a:t>	Unlike the other hydrogen halides, hydrogen bromide can add to a carbon-carbon double bond either way around - depending on the conditions of the reaction.</a:t>
            </a:r>
          </a:p>
          <a:p>
            <a:r>
              <a:rPr lang="en-GB" b="1" u="sng" dirty="0"/>
              <a:t>If the hydrogen bromide and alkene are entirely pure</a:t>
            </a:r>
          </a:p>
          <a:p>
            <a:r>
              <a:rPr lang="en-GB" dirty="0"/>
              <a:t>	In this case, the hydrogen bromide adds on according to </a:t>
            </a:r>
            <a:r>
              <a:rPr lang="en-GB" b="1" i="1" dirty="0"/>
              <a:t>Markovnikov's Rule</a:t>
            </a:r>
            <a:r>
              <a:rPr lang="en-GB" dirty="0"/>
              <a:t>. For example, with propene you would get 2-bromopropane.</a:t>
            </a:r>
          </a:p>
          <a:p>
            <a:endParaRPr lang="en-GB" dirty="0"/>
          </a:p>
          <a:p>
            <a:endParaRPr lang="en-GB" dirty="0"/>
          </a:p>
          <a:p>
            <a:r>
              <a:rPr lang="en-GB" dirty="0"/>
              <a:t>  </a:t>
            </a:r>
          </a:p>
          <a:p>
            <a:r>
              <a:rPr lang="en-GB" dirty="0"/>
              <a:t>That is exactly the same as the way the other hydrogen halides add.</a:t>
            </a:r>
          </a:p>
        </p:txBody>
      </p:sp>
      <p:pic>
        <p:nvPicPr>
          <p:cNvPr id="12" name="Picture 11">
            <a:extLst>
              <a:ext uri="{FF2B5EF4-FFF2-40B4-BE49-F238E27FC236}">
                <a16:creationId xmlns:a16="http://schemas.microsoft.com/office/drawing/2014/main" id="{BEAB51E9-9141-436A-9C93-33E0F0F68F7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04661" y="1802664"/>
            <a:ext cx="3890177" cy="747276"/>
          </a:xfrm>
          <a:prstGeom prst="rect">
            <a:avLst/>
          </a:prstGeom>
          <a:noFill/>
          <a:ln>
            <a:noFill/>
          </a:ln>
        </p:spPr>
      </p:pic>
      <p:sp>
        <p:nvSpPr>
          <p:cNvPr id="9" name="Rectangle 8">
            <a:extLst>
              <a:ext uri="{FF2B5EF4-FFF2-40B4-BE49-F238E27FC236}">
                <a16:creationId xmlns:a16="http://schemas.microsoft.com/office/drawing/2014/main" id="{755AA439-7A28-41C0-90D0-02B718FE7445}"/>
              </a:ext>
            </a:extLst>
          </p:cNvPr>
          <p:cNvSpPr/>
          <p:nvPr/>
        </p:nvSpPr>
        <p:spPr>
          <a:xfrm>
            <a:off x="0" y="2785741"/>
            <a:ext cx="9098281" cy="3416320"/>
          </a:xfrm>
          <a:prstGeom prst="rect">
            <a:avLst/>
          </a:prstGeom>
        </p:spPr>
        <p:txBody>
          <a:bodyPr wrap="square">
            <a:spAutoFit/>
          </a:bodyPr>
          <a:lstStyle/>
          <a:p>
            <a:pPr algn="just"/>
            <a:r>
              <a:rPr lang="en-GB" b="1" u="sng" dirty="0"/>
              <a:t>If the hydrogen bromide and alkene contain traces of organic peroxides</a:t>
            </a:r>
          </a:p>
          <a:p>
            <a:pPr algn="just"/>
            <a:r>
              <a:rPr lang="en-GB" dirty="0"/>
              <a:t>	Oxygen from the air tends to react slowly with alkenes to produce some organic peroxides. This is therefore the reaction that you will tend to get unless you take care to exclude all air from the system.</a:t>
            </a:r>
          </a:p>
          <a:p>
            <a:pPr algn="just"/>
            <a:r>
              <a:rPr lang="en-GB" dirty="0"/>
              <a:t>In this case, the addition is the other way around, and you get 1-bromopropane:</a:t>
            </a:r>
          </a:p>
          <a:p>
            <a:pPr algn="just"/>
            <a:r>
              <a:rPr lang="en-GB" dirty="0"/>
              <a:t>  </a:t>
            </a:r>
          </a:p>
          <a:p>
            <a:pPr algn="just"/>
            <a:endParaRPr lang="en-GB" dirty="0"/>
          </a:p>
          <a:p>
            <a:pPr algn="just"/>
            <a:endParaRPr lang="en-GB" dirty="0"/>
          </a:p>
          <a:p>
            <a:pPr algn="just"/>
            <a:r>
              <a:rPr lang="en-GB" dirty="0"/>
              <a:t>This is sometimes described as an </a:t>
            </a:r>
            <a:r>
              <a:rPr lang="en-GB" b="1" i="1" dirty="0"/>
              <a:t>anti-Markovnikov addition </a:t>
            </a:r>
            <a:r>
              <a:rPr lang="en-GB" dirty="0"/>
              <a:t>or as </a:t>
            </a:r>
            <a:r>
              <a:rPr lang="en-GB" b="1" i="1" dirty="0"/>
              <a:t>the peroxide effect</a:t>
            </a:r>
            <a:r>
              <a:rPr lang="en-GB" dirty="0"/>
              <a:t>.</a:t>
            </a:r>
          </a:p>
          <a:p>
            <a:pPr algn="just"/>
            <a:r>
              <a:rPr lang="en-GB" dirty="0"/>
              <a:t>	Organic peroxides are excellent sources of free radicals. This reaction can also happen in this way in the presence of ultra-violet light of the right wavelength to break the hydrogen-bromine bond into hydrogen and bromine free radicals.</a:t>
            </a:r>
          </a:p>
        </p:txBody>
      </p:sp>
      <p:pic>
        <p:nvPicPr>
          <p:cNvPr id="17" name="Picture 16">
            <a:extLst>
              <a:ext uri="{FF2B5EF4-FFF2-40B4-BE49-F238E27FC236}">
                <a16:creationId xmlns:a16="http://schemas.microsoft.com/office/drawing/2014/main" id="{5C66BB2B-3AE8-4C80-BEE3-821650F0DF4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04661" y="4289213"/>
            <a:ext cx="3567430" cy="807419"/>
          </a:xfrm>
          <a:prstGeom prst="rect">
            <a:avLst/>
          </a:prstGeom>
          <a:noFill/>
          <a:ln>
            <a:noFill/>
          </a:ln>
        </p:spPr>
      </p:pic>
      <p:pic>
        <p:nvPicPr>
          <p:cNvPr id="2" name="Audio 1">
            <a:hlinkClick r:id="" action="ppaction://media"/>
            <a:extLst>
              <a:ext uri="{FF2B5EF4-FFF2-40B4-BE49-F238E27FC236}">
                <a16:creationId xmlns:a16="http://schemas.microsoft.com/office/drawing/2014/main" id="{19D9CFE7-3F24-4F8D-82E5-34EDCC46F9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73469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61702">
        <p159:morph option="byObject"/>
      </p:transition>
    </mc:Choice>
    <mc:Fallback>
      <p:transition spd="slow" advTm="2617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92DA315F-F8A4-4407-BB7D-E282D1C17F77}"/>
              </a:ext>
            </a:extLst>
          </p:cNvPr>
          <p:cNvSpPr/>
          <p:nvPr/>
        </p:nvSpPr>
        <p:spPr>
          <a:xfrm>
            <a:off x="0" y="72315"/>
            <a:ext cx="9144000" cy="1754326"/>
          </a:xfrm>
          <a:prstGeom prst="rect">
            <a:avLst/>
          </a:prstGeom>
        </p:spPr>
        <p:txBody>
          <a:bodyPr wrap="square">
            <a:spAutoFit/>
          </a:bodyPr>
          <a:lstStyle/>
          <a:p>
            <a:r>
              <a:rPr lang="en-GB" b="1" i="1" dirty="0"/>
              <a:t>d.	Hydration of Alkenes </a:t>
            </a:r>
          </a:p>
          <a:p>
            <a:r>
              <a:rPr lang="en-GB" dirty="0"/>
              <a:t>	Alkenes can be converted to alcohols. It is the reverse reaction of the dehydration of alcohols to give alkenes.</a:t>
            </a:r>
          </a:p>
          <a:p>
            <a:endParaRPr lang="en-GB" dirty="0"/>
          </a:p>
          <a:p>
            <a:endParaRPr lang="en-GB" dirty="0"/>
          </a:p>
          <a:p>
            <a:endParaRPr lang="en-GB" dirty="0"/>
          </a:p>
        </p:txBody>
      </p:sp>
      <p:pic>
        <p:nvPicPr>
          <p:cNvPr id="11" name="Picture 10">
            <a:extLst>
              <a:ext uri="{FF2B5EF4-FFF2-40B4-BE49-F238E27FC236}">
                <a16:creationId xmlns:a16="http://schemas.microsoft.com/office/drawing/2014/main" id="{129F874F-FAC1-4B8A-9C07-A554DD61BA28}"/>
              </a:ext>
            </a:extLst>
          </p:cNvPr>
          <p:cNvPicPr/>
          <p:nvPr/>
        </p:nvPicPr>
        <p:blipFill>
          <a:blip r:embed="rId5"/>
          <a:stretch>
            <a:fillRect/>
          </a:stretch>
        </p:blipFill>
        <p:spPr>
          <a:xfrm>
            <a:off x="2668477" y="1067104"/>
            <a:ext cx="3435985" cy="562610"/>
          </a:xfrm>
          <a:prstGeom prst="rect">
            <a:avLst/>
          </a:prstGeom>
        </p:spPr>
      </p:pic>
      <p:sp>
        <p:nvSpPr>
          <p:cNvPr id="10" name="Rectangle 9">
            <a:extLst>
              <a:ext uri="{FF2B5EF4-FFF2-40B4-BE49-F238E27FC236}">
                <a16:creationId xmlns:a16="http://schemas.microsoft.com/office/drawing/2014/main" id="{71AD43D1-5E38-4767-8ECD-24BA7AAE69D8}"/>
              </a:ext>
            </a:extLst>
          </p:cNvPr>
          <p:cNvSpPr/>
          <p:nvPr/>
        </p:nvSpPr>
        <p:spPr>
          <a:xfrm>
            <a:off x="-1" y="1633873"/>
            <a:ext cx="9143999" cy="1200329"/>
          </a:xfrm>
          <a:prstGeom prst="rect">
            <a:avLst/>
          </a:prstGeom>
        </p:spPr>
        <p:txBody>
          <a:bodyPr wrap="square">
            <a:spAutoFit/>
          </a:bodyPr>
          <a:lstStyle/>
          <a:p>
            <a:pPr algn="just"/>
            <a:r>
              <a:rPr lang="en-GB" b="1" i="1" dirty="0"/>
              <a:t>e.	Oxymercuration-</a:t>
            </a:r>
            <a:r>
              <a:rPr lang="en-GB" b="1" i="1" dirty="0" err="1"/>
              <a:t>Demercuration</a:t>
            </a:r>
            <a:endParaRPr lang="en-GB" b="1" i="1" dirty="0"/>
          </a:p>
          <a:p>
            <a:pPr algn="just"/>
            <a:r>
              <a:rPr lang="en-GB" dirty="0"/>
              <a:t>	This is another alternative for converting alkenes to alcohols with Markovnikov orientation. </a:t>
            </a:r>
          </a:p>
          <a:p>
            <a:pPr algn="just"/>
            <a:r>
              <a:rPr lang="en-GB" dirty="0"/>
              <a:t>The reagent is called mercuric acetate (Hg(</a:t>
            </a:r>
            <a:r>
              <a:rPr lang="en-GB" dirty="0" err="1"/>
              <a:t>OAc</a:t>
            </a:r>
            <a:r>
              <a:rPr lang="en-GB" dirty="0"/>
              <a:t>)2). In solution it ionizes into acetate ion and positively charged mercury species which is very electrophilic. </a:t>
            </a:r>
          </a:p>
        </p:txBody>
      </p:sp>
      <p:pic>
        <p:nvPicPr>
          <p:cNvPr id="16" name="Picture 15">
            <a:extLst>
              <a:ext uri="{FF2B5EF4-FFF2-40B4-BE49-F238E27FC236}">
                <a16:creationId xmlns:a16="http://schemas.microsoft.com/office/drawing/2014/main" id="{16703D7C-2454-4D31-BA2F-163FBCC2A74B}"/>
              </a:ext>
            </a:extLst>
          </p:cNvPr>
          <p:cNvPicPr/>
          <p:nvPr/>
        </p:nvPicPr>
        <p:blipFill>
          <a:blip r:embed="rId6"/>
          <a:stretch>
            <a:fillRect/>
          </a:stretch>
        </p:blipFill>
        <p:spPr>
          <a:xfrm>
            <a:off x="1829435" y="2808054"/>
            <a:ext cx="5485130" cy="849546"/>
          </a:xfrm>
          <a:prstGeom prst="rect">
            <a:avLst/>
          </a:prstGeom>
        </p:spPr>
      </p:pic>
      <p:pic>
        <p:nvPicPr>
          <p:cNvPr id="18" name="Picture 17">
            <a:extLst>
              <a:ext uri="{FF2B5EF4-FFF2-40B4-BE49-F238E27FC236}">
                <a16:creationId xmlns:a16="http://schemas.microsoft.com/office/drawing/2014/main" id="{43475AD3-D200-4790-91F9-C643A2861A58}"/>
              </a:ext>
            </a:extLst>
          </p:cNvPr>
          <p:cNvPicPr/>
          <p:nvPr/>
        </p:nvPicPr>
        <p:blipFill>
          <a:blip r:embed="rId7"/>
          <a:stretch>
            <a:fillRect/>
          </a:stretch>
        </p:blipFill>
        <p:spPr>
          <a:xfrm>
            <a:off x="1643270" y="3592112"/>
            <a:ext cx="5897217" cy="2040033"/>
          </a:xfrm>
          <a:prstGeom prst="rect">
            <a:avLst/>
          </a:prstGeom>
        </p:spPr>
      </p:pic>
      <p:sp>
        <p:nvSpPr>
          <p:cNvPr id="19" name="Rectangle 18">
            <a:extLst>
              <a:ext uri="{FF2B5EF4-FFF2-40B4-BE49-F238E27FC236}">
                <a16:creationId xmlns:a16="http://schemas.microsoft.com/office/drawing/2014/main" id="{FD785607-DD7F-4D93-9D51-79F770B4B890}"/>
              </a:ext>
            </a:extLst>
          </p:cNvPr>
          <p:cNvSpPr/>
          <p:nvPr/>
        </p:nvSpPr>
        <p:spPr>
          <a:xfrm>
            <a:off x="19878" y="5618893"/>
            <a:ext cx="9143999" cy="646331"/>
          </a:xfrm>
          <a:prstGeom prst="rect">
            <a:avLst/>
          </a:prstGeom>
        </p:spPr>
        <p:txBody>
          <a:bodyPr wrap="square">
            <a:spAutoFit/>
          </a:bodyPr>
          <a:lstStyle/>
          <a:p>
            <a:pPr algn="just"/>
            <a:r>
              <a:rPr lang="en-GB" dirty="0"/>
              <a:t>When water is present, the nucleophilic oxygen will open the </a:t>
            </a:r>
            <a:r>
              <a:rPr lang="en-GB" dirty="0" err="1"/>
              <a:t>mercurinium</a:t>
            </a:r>
            <a:r>
              <a:rPr lang="en-GB" dirty="0"/>
              <a:t> ring, and generate an organomercurial alcohol. </a:t>
            </a:r>
          </a:p>
        </p:txBody>
      </p:sp>
      <p:pic>
        <p:nvPicPr>
          <p:cNvPr id="3" name="Audio 2">
            <a:hlinkClick r:id="" action="ppaction://media"/>
            <a:extLst>
              <a:ext uri="{FF2B5EF4-FFF2-40B4-BE49-F238E27FC236}">
                <a16:creationId xmlns:a16="http://schemas.microsoft.com/office/drawing/2014/main" id="{94D3E1E6-489A-4166-ADA6-A66AD0A5CC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33573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93996">
        <p159:morph option="byObject"/>
      </p:transition>
    </mc:Choice>
    <mc:Fallback>
      <p:transition spd="slow" advTm="3939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90C30286-CACA-4E7D-AAA2-55D333F708C0}"/>
              </a:ext>
            </a:extLst>
          </p:cNvPr>
          <p:cNvSpPr/>
          <p:nvPr/>
        </p:nvSpPr>
        <p:spPr>
          <a:xfrm>
            <a:off x="0" y="0"/>
            <a:ext cx="9144000" cy="9233297"/>
          </a:xfrm>
          <a:prstGeom prst="rect">
            <a:avLst/>
          </a:prstGeom>
        </p:spPr>
        <p:txBody>
          <a:bodyPr wrap="square">
            <a:spAutoFit/>
          </a:bodyPr>
          <a:lstStyle/>
          <a:p>
            <a:pPr algn="just"/>
            <a:r>
              <a:rPr lang="en-GB" b="1" dirty="0" err="1"/>
              <a:t>Demercuration</a:t>
            </a:r>
            <a:r>
              <a:rPr lang="en-GB" dirty="0"/>
              <a:t> is the removal of the mercury containing species, which is achieved by reaction with Sodium borohydride, which replaces the mercury species with a hydrogen atom –giving the desired alcohol. </a:t>
            </a:r>
          </a:p>
          <a:p>
            <a:pPr algn="just"/>
            <a:endParaRPr lang="en-GB" dirty="0"/>
          </a:p>
          <a:p>
            <a:pPr algn="just"/>
            <a:r>
              <a:rPr lang="en-GB" b="1" i="1" dirty="0"/>
              <a:t>f.	Hydroboration Oxidation </a:t>
            </a:r>
          </a:p>
          <a:p>
            <a:pPr algn="just"/>
            <a:r>
              <a:rPr lang="en-GB" dirty="0"/>
              <a:t>There is a way to obtain anti-Markovnikov oriented alcohols: hydroboration. Borane adds to alkenes with anti-Markovnikov orientation, and these alkylboranes can then be oxidized to alcohols. </a:t>
            </a:r>
          </a:p>
          <a:p>
            <a:pPr algn="just"/>
            <a:endParaRPr lang="en-GB" dirty="0"/>
          </a:p>
          <a:p>
            <a:pPr algn="just"/>
            <a:endParaRPr lang="en-GB" dirty="0"/>
          </a:p>
          <a:p>
            <a:pPr algn="just"/>
            <a:endParaRPr lang="en-GB" dirty="0"/>
          </a:p>
          <a:p>
            <a:pPr algn="just"/>
            <a:endParaRPr lang="en-GB" dirty="0"/>
          </a:p>
          <a:p>
            <a:pPr algn="just"/>
            <a:endParaRPr lang="en-GB" dirty="0"/>
          </a:p>
          <a:p>
            <a:pPr algn="just"/>
            <a:r>
              <a:rPr lang="en-GB" b="1" dirty="0"/>
              <a:t>Mechanism of Hydroboration </a:t>
            </a:r>
          </a:p>
          <a:p>
            <a:pPr algn="just"/>
            <a:r>
              <a:rPr lang="en-GB" dirty="0"/>
              <a:t>	The boron atom adds to the least highly substituted end of the double bond. This places partial positive charge on the more highly substituted end of the double bond (which is more stable). Hydroboration also gives </a:t>
            </a:r>
            <a:r>
              <a:rPr lang="en-GB" b="1" dirty="0" err="1"/>
              <a:t>syn</a:t>
            </a:r>
            <a:r>
              <a:rPr lang="en-GB" b="1" dirty="0"/>
              <a:t> addition </a:t>
            </a:r>
            <a:r>
              <a:rPr lang="en-GB" dirty="0"/>
              <a:t>of the boron and hydrogen (and therefore the –OH and –H). This is a </a:t>
            </a:r>
            <a:r>
              <a:rPr lang="en-GB" b="1" dirty="0"/>
              <a:t>stereospecific reaction.</a:t>
            </a:r>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r>
              <a:rPr lang="en-GB" dirty="0"/>
              <a:t> </a:t>
            </a:r>
          </a:p>
          <a:p>
            <a:pPr algn="just"/>
            <a:endParaRPr lang="en-GB" dirty="0"/>
          </a:p>
          <a:p>
            <a:pPr algn="just"/>
            <a:endParaRPr lang="en-GB" dirty="0"/>
          </a:p>
          <a:p>
            <a:pPr algn="just"/>
            <a:endParaRPr lang="en-GB" dirty="0"/>
          </a:p>
          <a:p>
            <a:pPr algn="just"/>
            <a:endParaRPr lang="en-GB" dirty="0"/>
          </a:p>
          <a:p>
            <a:pPr algn="just"/>
            <a:endParaRPr lang="en-GB" dirty="0"/>
          </a:p>
        </p:txBody>
      </p:sp>
      <p:pic>
        <p:nvPicPr>
          <p:cNvPr id="20" name="Picture 19">
            <a:extLst>
              <a:ext uri="{FF2B5EF4-FFF2-40B4-BE49-F238E27FC236}">
                <a16:creationId xmlns:a16="http://schemas.microsoft.com/office/drawing/2014/main" id="{EF231891-BC01-4BCA-9DB6-E35A2FED6C00}"/>
              </a:ext>
            </a:extLst>
          </p:cNvPr>
          <p:cNvPicPr/>
          <p:nvPr/>
        </p:nvPicPr>
        <p:blipFill>
          <a:blip r:embed="rId5"/>
          <a:stretch>
            <a:fillRect/>
          </a:stretch>
        </p:blipFill>
        <p:spPr>
          <a:xfrm>
            <a:off x="1427775" y="2305878"/>
            <a:ext cx="5939598" cy="1268767"/>
          </a:xfrm>
          <a:prstGeom prst="rect">
            <a:avLst/>
          </a:prstGeom>
        </p:spPr>
      </p:pic>
      <p:pic>
        <p:nvPicPr>
          <p:cNvPr id="15" name="Picture 14">
            <a:extLst>
              <a:ext uri="{FF2B5EF4-FFF2-40B4-BE49-F238E27FC236}">
                <a16:creationId xmlns:a16="http://schemas.microsoft.com/office/drawing/2014/main" id="{C7FD920B-CC6D-4561-B4EB-B81B04284864}"/>
              </a:ext>
            </a:extLst>
          </p:cNvPr>
          <p:cNvPicPr>
            <a:picLocks noChangeAspect="1"/>
          </p:cNvPicPr>
          <p:nvPr/>
        </p:nvPicPr>
        <p:blipFill>
          <a:blip r:embed="rId6"/>
          <a:stretch>
            <a:fillRect/>
          </a:stretch>
        </p:blipFill>
        <p:spPr>
          <a:xfrm>
            <a:off x="1816261" y="4990898"/>
            <a:ext cx="5406174" cy="1409902"/>
          </a:xfrm>
          <a:prstGeom prst="rect">
            <a:avLst/>
          </a:prstGeom>
        </p:spPr>
      </p:pic>
      <p:pic>
        <p:nvPicPr>
          <p:cNvPr id="2" name="Audio 1">
            <a:hlinkClick r:id="" action="ppaction://media"/>
            <a:extLst>
              <a:ext uri="{FF2B5EF4-FFF2-40B4-BE49-F238E27FC236}">
                <a16:creationId xmlns:a16="http://schemas.microsoft.com/office/drawing/2014/main" id="{94AAA038-EE0B-44A7-9F6F-6D3D8A3955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84458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63397">
        <p159:morph option="byObject"/>
      </p:transition>
    </mc:Choice>
    <mc:Fallback>
      <p:transition spd="slow" advTm="2633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8148F496-313A-44AD-9428-981B74B47869}"/>
              </a:ext>
            </a:extLst>
          </p:cNvPr>
          <p:cNvSpPr/>
          <p:nvPr/>
        </p:nvSpPr>
        <p:spPr>
          <a:xfrm>
            <a:off x="-52652" y="-4536"/>
            <a:ext cx="9144000" cy="6186309"/>
          </a:xfrm>
          <a:prstGeom prst="rect">
            <a:avLst/>
          </a:prstGeom>
        </p:spPr>
        <p:txBody>
          <a:bodyPr wrap="square">
            <a:spAutoFit/>
          </a:bodyPr>
          <a:lstStyle/>
          <a:p>
            <a:r>
              <a:rPr lang="en-ZA" b="1" dirty="0"/>
              <a:t>2.	Oxidative Cleavage </a:t>
            </a:r>
          </a:p>
          <a:p>
            <a:pPr algn="just"/>
            <a:r>
              <a:rPr lang="en-ZA" dirty="0"/>
              <a:t>a.	</a:t>
            </a:r>
            <a:r>
              <a:rPr lang="en-ZA" b="1" i="1" dirty="0"/>
              <a:t>Oxidation of alkenes with cold dilute potassium manganate(VII) solution</a:t>
            </a:r>
          </a:p>
          <a:p>
            <a:pPr algn="just"/>
            <a:r>
              <a:rPr lang="en-ZA" dirty="0"/>
              <a:t>	If either acid or heat is used with permanganate, cleavage and further oxidation can occur producing ketones and/or aldehydes. The aldehydes further oxidize to carboxylic acids.</a:t>
            </a:r>
          </a:p>
          <a:p>
            <a:pPr algn="just"/>
            <a:endParaRPr lang="en-ZA" dirty="0"/>
          </a:p>
          <a:p>
            <a:pPr algn="just"/>
            <a:endParaRPr lang="en-ZA" dirty="0"/>
          </a:p>
          <a:p>
            <a:pPr algn="just"/>
            <a:endParaRPr lang="en-ZA" dirty="0"/>
          </a:p>
          <a:p>
            <a:pPr algn="just"/>
            <a:endParaRPr lang="en-ZA" dirty="0"/>
          </a:p>
          <a:p>
            <a:pPr algn="just"/>
            <a:endParaRPr lang="en-ZA" dirty="0"/>
          </a:p>
          <a:p>
            <a:pPr algn="just"/>
            <a:endParaRPr lang="en-ZA" dirty="0"/>
          </a:p>
          <a:p>
            <a:pPr algn="just"/>
            <a:endParaRPr lang="en-ZA" dirty="0"/>
          </a:p>
          <a:p>
            <a:pPr algn="just"/>
            <a:endParaRPr lang="en-ZA" dirty="0"/>
          </a:p>
          <a:p>
            <a:pPr algn="just"/>
            <a:endParaRPr lang="en-ZA" dirty="0"/>
          </a:p>
          <a:p>
            <a:pPr algn="just"/>
            <a:r>
              <a:rPr lang="en-GB" b="1" i="1" dirty="0"/>
              <a:t>b.	</a:t>
            </a:r>
            <a:r>
              <a:rPr lang="en-GB" b="1" i="1" dirty="0" err="1"/>
              <a:t>Ozonolysis</a:t>
            </a:r>
            <a:r>
              <a:rPr lang="en-GB" b="1" i="1" dirty="0"/>
              <a:t> </a:t>
            </a:r>
          </a:p>
          <a:p>
            <a:pPr algn="just"/>
            <a:r>
              <a:rPr lang="en-GB" dirty="0"/>
              <a:t>	Ozone (O3) also cleaves double bonds, but this milder reagent gives aldehyde and ketones as the products.  The intermediate ozonide reacts with reducing agents like dimethyl sulphide to produce DMSO and the carbonyl products.</a:t>
            </a:r>
          </a:p>
          <a:p>
            <a:pPr algn="just"/>
            <a:r>
              <a:rPr lang="en-GB" dirty="0"/>
              <a:t>   </a:t>
            </a:r>
          </a:p>
          <a:p>
            <a:pPr algn="just"/>
            <a:endParaRPr lang="en-GB" dirty="0"/>
          </a:p>
          <a:p>
            <a:pPr algn="just"/>
            <a:endParaRPr lang="en-GB" dirty="0"/>
          </a:p>
          <a:p>
            <a:pPr algn="just"/>
            <a:endParaRPr lang="en-GB" dirty="0"/>
          </a:p>
          <a:p>
            <a:pPr algn="just"/>
            <a:endParaRPr lang="en-ZA" dirty="0"/>
          </a:p>
        </p:txBody>
      </p:sp>
      <p:pic>
        <p:nvPicPr>
          <p:cNvPr id="10" name="Picture 9">
            <a:extLst>
              <a:ext uri="{FF2B5EF4-FFF2-40B4-BE49-F238E27FC236}">
                <a16:creationId xmlns:a16="http://schemas.microsoft.com/office/drawing/2014/main" id="{3773DE1F-8D51-476B-90C1-C9D6D90261DF}"/>
              </a:ext>
            </a:extLst>
          </p:cNvPr>
          <p:cNvPicPr/>
          <p:nvPr/>
        </p:nvPicPr>
        <p:blipFill>
          <a:blip r:embed="rId5"/>
          <a:stretch>
            <a:fillRect/>
          </a:stretch>
        </p:blipFill>
        <p:spPr>
          <a:xfrm>
            <a:off x="1441529" y="1351473"/>
            <a:ext cx="5833558" cy="1908810"/>
          </a:xfrm>
          <a:prstGeom prst="rect">
            <a:avLst/>
          </a:prstGeom>
        </p:spPr>
      </p:pic>
      <p:pic>
        <p:nvPicPr>
          <p:cNvPr id="11" name="Picture 10">
            <a:extLst>
              <a:ext uri="{FF2B5EF4-FFF2-40B4-BE49-F238E27FC236}">
                <a16:creationId xmlns:a16="http://schemas.microsoft.com/office/drawing/2014/main" id="{45A82F8B-6A1A-4F5E-A692-C0EAD4A91403}"/>
              </a:ext>
            </a:extLst>
          </p:cNvPr>
          <p:cNvPicPr/>
          <p:nvPr/>
        </p:nvPicPr>
        <p:blipFill>
          <a:blip r:embed="rId6"/>
          <a:stretch>
            <a:fillRect/>
          </a:stretch>
        </p:blipFill>
        <p:spPr>
          <a:xfrm>
            <a:off x="199139" y="2308245"/>
            <a:ext cx="5029507" cy="1107718"/>
          </a:xfrm>
          <a:prstGeom prst="rect">
            <a:avLst/>
          </a:prstGeom>
        </p:spPr>
      </p:pic>
      <p:pic>
        <p:nvPicPr>
          <p:cNvPr id="4" name="Picture 3">
            <a:extLst>
              <a:ext uri="{FF2B5EF4-FFF2-40B4-BE49-F238E27FC236}">
                <a16:creationId xmlns:a16="http://schemas.microsoft.com/office/drawing/2014/main" id="{001DB6AB-B595-4CC7-8D43-426145AF91F6}"/>
              </a:ext>
            </a:extLst>
          </p:cNvPr>
          <p:cNvPicPr>
            <a:picLocks noChangeAspect="1"/>
          </p:cNvPicPr>
          <p:nvPr/>
        </p:nvPicPr>
        <p:blipFill>
          <a:blip r:embed="rId7"/>
          <a:stretch>
            <a:fillRect/>
          </a:stretch>
        </p:blipFill>
        <p:spPr>
          <a:xfrm>
            <a:off x="1842052" y="4809614"/>
            <a:ext cx="5552661" cy="957155"/>
          </a:xfrm>
          <a:prstGeom prst="rect">
            <a:avLst/>
          </a:prstGeom>
        </p:spPr>
      </p:pic>
      <p:pic>
        <p:nvPicPr>
          <p:cNvPr id="3" name="Audio 2">
            <a:hlinkClick r:id="" action="ppaction://media"/>
            <a:extLst>
              <a:ext uri="{FF2B5EF4-FFF2-40B4-BE49-F238E27FC236}">
                <a16:creationId xmlns:a16="http://schemas.microsoft.com/office/drawing/2014/main" id="{396FE61B-82C9-4B56-9E25-D18778A0398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6615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46221">
        <p159:morph option="byObject"/>
      </p:transition>
    </mc:Choice>
    <mc:Fallback>
      <p:transition spd="slow" advTm="4462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746FE86C-FBFA-4063-B014-A68C8D8AAE0C}"/>
              </a:ext>
            </a:extLst>
          </p:cNvPr>
          <p:cNvSpPr/>
          <p:nvPr/>
        </p:nvSpPr>
        <p:spPr>
          <a:xfrm>
            <a:off x="0" y="38605"/>
            <a:ext cx="9144000" cy="7017306"/>
          </a:xfrm>
          <a:prstGeom prst="rect">
            <a:avLst/>
          </a:prstGeom>
        </p:spPr>
        <p:txBody>
          <a:bodyPr wrap="square">
            <a:spAutoFit/>
          </a:bodyPr>
          <a:lstStyle/>
          <a:p>
            <a:pPr algn="just"/>
            <a:r>
              <a:rPr lang="en-GB" dirty="0"/>
              <a:t>Ozone reacts with the double bond to give an unstable molozonide (primary ozonide) which rearranges to an ozonide. This cleavage reaction is often used to identify the positions of double bonds in alkenes.</a:t>
            </a:r>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b="1" dirty="0"/>
          </a:p>
          <a:p>
            <a:pPr algn="just"/>
            <a:r>
              <a:rPr lang="en-GB" b="1" dirty="0"/>
              <a:t>3.	Allylic Substitution </a:t>
            </a:r>
          </a:p>
          <a:p>
            <a:pPr algn="just"/>
            <a:r>
              <a:rPr lang="en-GB" dirty="0"/>
              <a:t>If the bromonium ion source N-</a:t>
            </a:r>
            <a:r>
              <a:rPr lang="en-GB" dirty="0" err="1"/>
              <a:t>bromosuccinimide</a:t>
            </a:r>
            <a:r>
              <a:rPr lang="en-GB" dirty="0"/>
              <a:t> (NBS) is present with a trace amount of acid (HBr), HBr will react with NBS to give succinimide and Br2.**</a:t>
            </a:r>
          </a:p>
          <a:p>
            <a:pPr algn="just"/>
            <a:endParaRPr lang="en-GB" dirty="0"/>
          </a:p>
          <a:p>
            <a:pPr algn="just"/>
            <a:endParaRPr lang="en-GB" dirty="0"/>
          </a:p>
          <a:p>
            <a:pPr algn="just"/>
            <a:endParaRPr lang="en-GB" dirty="0"/>
          </a:p>
          <a:p>
            <a:pPr algn="just"/>
            <a:endParaRPr lang="en-GB" dirty="0"/>
          </a:p>
          <a:p>
            <a:pPr algn="just"/>
            <a:r>
              <a:rPr lang="en-GB" dirty="0"/>
              <a:t>                             </a:t>
            </a:r>
          </a:p>
          <a:p>
            <a:pPr algn="just"/>
            <a:r>
              <a:rPr lang="en-GB" dirty="0"/>
              <a:t>Since one equivalent of HBr generates one equivalent of Br2,   This keeps the concentration of Br2 low and allows the free-radical reaction to out-compete the alkene addition reaction. </a:t>
            </a:r>
          </a:p>
          <a:p>
            <a:pPr algn="just"/>
            <a:r>
              <a:rPr lang="en-GB" dirty="0"/>
              <a:t> </a:t>
            </a:r>
          </a:p>
          <a:p>
            <a:r>
              <a:rPr lang="en-GB" dirty="0"/>
              <a:t> </a:t>
            </a:r>
          </a:p>
        </p:txBody>
      </p:sp>
      <p:pic>
        <p:nvPicPr>
          <p:cNvPr id="12" name="Picture 11">
            <a:extLst>
              <a:ext uri="{FF2B5EF4-FFF2-40B4-BE49-F238E27FC236}">
                <a16:creationId xmlns:a16="http://schemas.microsoft.com/office/drawing/2014/main" id="{72048B38-EA4D-4071-B101-2327F8E940F5}"/>
              </a:ext>
            </a:extLst>
          </p:cNvPr>
          <p:cNvPicPr/>
          <p:nvPr/>
        </p:nvPicPr>
        <p:blipFill>
          <a:blip r:embed="rId5"/>
          <a:stretch>
            <a:fillRect/>
          </a:stretch>
        </p:blipFill>
        <p:spPr>
          <a:xfrm>
            <a:off x="724445" y="1082038"/>
            <a:ext cx="7094337" cy="2258786"/>
          </a:xfrm>
          <a:prstGeom prst="rect">
            <a:avLst/>
          </a:prstGeom>
        </p:spPr>
      </p:pic>
      <p:pic>
        <p:nvPicPr>
          <p:cNvPr id="14" name="Picture 13" descr="4-mech">
            <a:extLst>
              <a:ext uri="{FF2B5EF4-FFF2-40B4-BE49-F238E27FC236}">
                <a16:creationId xmlns:a16="http://schemas.microsoft.com/office/drawing/2014/main" id="{03140E48-04ED-4572-BCA9-1D90675A0B5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828801" y="4573201"/>
            <a:ext cx="5499652" cy="1125234"/>
          </a:xfrm>
          <a:prstGeom prst="rect">
            <a:avLst/>
          </a:prstGeom>
          <a:noFill/>
          <a:ln>
            <a:noFill/>
          </a:ln>
        </p:spPr>
      </p:pic>
      <p:pic>
        <p:nvPicPr>
          <p:cNvPr id="2" name="Audio 1">
            <a:hlinkClick r:id="" action="ppaction://media"/>
            <a:extLst>
              <a:ext uri="{FF2B5EF4-FFF2-40B4-BE49-F238E27FC236}">
                <a16:creationId xmlns:a16="http://schemas.microsoft.com/office/drawing/2014/main" id="{9CF42E72-5B53-4492-9CBC-D3DF128BD9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87579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76">
        <p159:morph option="byObject"/>
      </p:transition>
    </mc:Choice>
    <mc:Fallback>
      <p:transition spd="slow" advTm="27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2" name="Picture 1">
            <a:extLst>
              <a:ext uri="{FF2B5EF4-FFF2-40B4-BE49-F238E27FC236}">
                <a16:creationId xmlns:a16="http://schemas.microsoft.com/office/drawing/2014/main" id="{06ADC2C4-FC4B-4F96-AF71-189487791CB3}"/>
              </a:ext>
            </a:extLst>
          </p:cNvPr>
          <p:cNvPicPr>
            <a:picLocks noChangeAspect="1"/>
          </p:cNvPicPr>
          <p:nvPr/>
        </p:nvPicPr>
        <p:blipFill>
          <a:blip r:embed="rId5"/>
          <a:stretch>
            <a:fillRect/>
          </a:stretch>
        </p:blipFill>
        <p:spPr>
          <a:xfrm>
            <a:off x="2517913" y="158320"/>
            <a:ext cx="4181724" cy="1365680"/>
          </a:xfrm>
          <a:prstGeom prst="rect">
            <a:avLst/>
          </a:prstGeom>
        </p:spPr>
      </p:pic>
      <p:sp>
        <p:nvSpPr>
          <p:cNvPr id="4" name="Rectangle 3">
            <a:extLst>
              <a:ext uri="{FF2B5EF4-FFF2-40B4-BE49-F238E27FC236}">
                <a16:creationId xmlns:a16="http://schemas.microsoft.com/office/drawing/2014/main" id="{19E78A8A-16FC-4F65-B53B-E6A5E6BDEF67}"/>
              </a:ext>
            </a:extLst>
          </p:cNvPr>
          <p:cNvSpPr/>
          <p:nvPr/>
        </p:nvSpPr>
        <p:spPr>
          <a:xfrm>
            <a:off x="0" y="1720840"/>
            <a:ext cx="9144000" cy="1754326"/>
          </a:xfrm>
          <a:prstGeom prst="rect">
            <a:avLst/>
          </a:prstGeom>
        </p:spPr>
        <p:txBody>
          <a:bodyPr wrap="square">
            <a:spAutoFit/>
          </a:bodyPr>
          <a:lstStyle/>
          <a:p>
            <a:pPr algn="just"/>
            <a:r>
              <a:rPr lang="en-GB" b="1" dirty="0"/>
              <a:t>4.	Polymerization of Alkenes </a:t>
            </a:r>
          </a:p>
          <a:p>
            <a:pPr algn="just"/>
            <a:r>
              <a:rPr lang="en-GB" dirty="0"/>
              <a:t>	Alkenes in the presence of strong acids can be made to polymerize. An electrophile (H+) adds electrophilically to the double bond, and the carbocation is attacked by another alkene double bond.  </a:t>
            </a:r>
          </a:p>
          <a:p>
            <a:pPr algn="just"/>
            <a:r>
              <a:rPr lang="en-GB" dirty="0"/>
              <a:t> </a:t>
            </a:r>
          </a:p>
          <a:p>
            <a:pPr algn="just"/>
            <a:endParaRPr lang="en-GB" dirty="0"/>
          </a:p>
        </p:txBody>
      </p:sp>
      <p:pic>
        <p:nvPicPr>
          <p:cNvPr id="11" name="Picture 10">
            <a:extLst>
              <a:ext uri="{FF2B5EF4-FFF2-40B4-BE49-F238E27FC236}">
                <a16:creationId xmlns:a16="http://schemas.microsoft.com/office/drawing/2014/main" id="{7B458363-1168-4CFC-99F9-C519190C5D86}"/>
              </a:ext>
            </a:extLst>
          </p:cNvPr>
          <p:cNvPicPr/>
          <p:nvPr/>
        </p:nvPicPr>
        <p:blipFill>
          <a:blip r:embed="rId6"/>
          <a:stretch>
            <a:fillRect/>
          </a:stretch>
        </p:blipFill>
        <p:spPr>
          <a:xfrm>
            <a:off x="1384189" y="2905822"/>
            <a:ext cx="6375621" cy="1988294"/>
          </a:xfrm>
          <a:prstGeom prst="rect">
            <a:avLst/>
          </a:prstGeom>
        </p:spPr>
      </p:pic>
      <p:pic>
        <p:nvPicPr>
          <p:cNvPr id="3" name="Audio 2">
            <a:hlinkClick r:id="" action="ppaction://media"/>
            <a:extLst>
              <a:ext uri="{FF2B5EF4-FFF2-40B4-BE49-F238E27FC236}">
                <a16:creationId xmlns:a16="http://schemas.microsoft.com/office/drawing/2014/main" id="{DD47226D-604C-44BC-886C-D48DE9EBA3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70277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72173">
        <p159:morph option="byObject"/>
      </p:transition>
    </mc:Choice>
    <mc:Fallback>
      <p:transition spd="slow" advTm="172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8" name="Rectangle 7">
            <a:extLst>
              <a:ext uri="{FF2B5EF4-FFF2-40B4-BE49-F238E27FC236}">
                <a16:creationId xmlns:a16="http://schemas.microsoft.com/office/drawing/2014/main" id="{5D4BA3CC-9108-4B97-B4A1-3B45E1731D60}"/>
              </a:ext>
            </a:extLst>
          </p:cNvPr>
          <p:cNvSpPr/>
          <p:nvPr/>
        </p:nvSpPr>
        <p:spPr>
          <a:xfrm>
            <a:off x="0" y="58846"/>
            <a:ext cx="9144000" cy="2800767"/>
          </a:xfrm>
          <a:prstGeom prst="rect">
            <a:avLst/>
          </a:prstGeom>
        </p:spPr>
        <p:txBody>
          <a:bodyPr wrap="square">
            <a:spAutoFit/>
          </a:bodyPr>
          <a:lstStyle/>
          <a:p>
            <a:pPr algn="ctr"/>
            <a:r>
              <a:rPr lang="en-ZA" sz="3600" b="1" dirty="0"/>
              <a:t>CHEMISTRY OF ALKENES</a:t>
            </a:r>
          </a:p>
          <a:p>
            <a:r>
              <a:rPr lang="en-GB" sz="3600" b="1" dirty="0">
                <a:solidFill>
                  <a:schemeClr val="accent1"/>
                </a:solidFill>
                <a:latin typeface="+mj-lt"/>
                <a:ea typeface="Times New Roman" panose="02020603050405020304" pitchFamily="18" charset="0"/>
                <a:cs typeface="Times New Roman" panose="02020603050405020304" pitchFamily="18" charset="0"/>
              </a:rPr>
              <a:t>1.	Physical properties of the alkenes</a:t>
            </a:r>
          </a:p>
          <a:p>
            <a:r>
              <a:rPr lang="en-GB" sz="3200" b="1" dirty="0">
                <a:solidFill>
                  <a:schemeClr val="accent1"/>
                </a:solidFill>
                <a:latin typeface="+mj-lt"/>
              </a:rPr>
              <a:t>2.	General Methods of Preparation of alkenes</a:t>
            </a:r>
            <a:endParaRPr lang="en-ZA" sz="3200" b="1" dirty="0">
              <a:solidFill>
                <a:schemeClr val="accent1"/>
              </a:solidFill>
              <a:latin typeface="+mj-lt"/>
              <a:ea typeface="Times New Roman" panose="02020603050405020304" pitchFamily="18" charset="0"/>
              <a:cs typeface="Times New Roman" panose="02020603050405020304" pitchFamily="18" charset="0"/>
            </a:endParaRPr>
          </a:p>
          <a:p>
            <a:r>
              <a:rPr lang="en-GB" sz="3600" b="1" dirty="0">
                <a:solidFill>
                  <a:schemeClr val="accent1"/>
                </a:solidFill>
                <a:latin typeface="+mj-lt"/>
              </a:rPr>
              <a:t>3.	Chemical Reactivity</a:t>
            </a:r>
          </a:p>
          <a:p>
            <a:pPr algn="ctr"/>
            <a:endParaRPr lang="en-ZA" sz="3600" dirty="0"/>
          </a:p>
        </p:txBody>
      </p:sp>
      <p:sp>
        <p:nvSpPr>
          <p:cNvPr id="10" name="Rectangle 9">
            <a:extLst>
              <a:ext uri="{FF2B5EF4-FFF2-40B4-BE49-F238E27FC236}">
                <a16:creationId xmlns:a16="http://schemas.microsoft.com/office/drawing/2014/main" id="{99429AE7-BAA6-4BFD-980F-1B5C6B4BA594}"/>
              </a:ext>
            </a:extLst>
          </p:cNvPr>
          <p:cNvSpPr/>
          <p:nvPr/>
        </p:nvSpPr>
        <p:spPr>
          <a:xfrm>
            <a:off x="1" y="3366224"/>
            <a:ext cx="9143999" cy="2859244"/>
          </a:xfrm>
          <a:prstGeom prst="rect">
            <a:avLst/>
          </a:prstGeom>
        </p:spPr>
        <p:txBody>
          <a:bodyPr wrap="square">
            <a:spAutoFit/>
          </a:bodyPr>
          <a:lstStyle/>
          <a:p>
            <a:pPr>
              <a:lnSpc>
                <a:spcPct val="115000"/>
              </a:lnSpc>
              <a:spcBef>
                <a:spcPts val="1000"/>
              </a:spcBef>
              <a:spcAft>
                <a:spcPts val="0"/>
              </a:spcAft>
            </a:pPr>
            <a:r>
              <a:rPr lang="en-GB" b="1" dirty="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Physical properties of the alkenes</a:t>
            </a:r>
            <a:endParaRPr lang="en-ZA" sz="1600" b="1" dirty="0">
              <a:solidFill>
                <a:srgbClr val="4472C4"/>
              </a:solidFill>
              <a:latin typeface="Calibri Light" panose="020F0302020204030204" pitchFamily="34" charset="0"/>
              <a:ea typeface="Times New Roman" panose="02020603050405020304" pitchFamily="18" charset="0"/>
              <a:cs typeface="Times New Roman" panose="02020603050405020304" pitchFamily="18" charset="0"/>
            </a:endParaRPr>
          </a:p>
          <a:p>
            <a:pPr>
              <a:lnSpc>
                <a:spcPct val="115000"/>
              </a:lnSpc>
              <a:spcBef>
                <a:spcPts val="1000"/>
              </a:spcBef>
              <a:spcAft>
                <a:spcPts val="0"/>
              </a:spcAft>
            </a:pPr>
            <a:r>
              <a:rPr lang="en-GB" b="1" dirty="0" err="1">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i</a:t>
            </a:r>
            <a:r>
              <a:rPr lang="en-GB" b="1" dirty="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	Physical state</a:t>
            </a:r>
            <a:endParaRPr lang="en-ZA" sz="1600" b="1" dirty="0">
              <a:solidFill>
                <a:srgbClr val="4472C4"/>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spcAft>
                <a:spcPts val="0"/>
              </a:spcAft>
            </a:pPr>
            <a:r>
              <a:rPr lang="en-GB" dirty="0">
                <a:latin typeface="Times New Roman" panose="02020603050405020304" pitchFamily="18" charset="0"/>
                <a:ea typeface="Times New Roman" panose="02020603050405020304" pitchFamily="18" charset="0"/>
              </a:rPr>
              <a:t>Ethene, Propene, and Butene exists as </a:t>
            </a:r>
            <a:r>
              <a:rPr lang="en-GB" b="1" dirty="0">
                <a:latin typeface="Times New Roman" panose="02020603050405020304" pitchFamily="18" charset="0"/>
                <a:ea typeface="Times New Roman" panose="02020603050405020304" pitchFamily="18" charset="0"/>
              </a:rPr>
              <a:t>colourless gases</a:t>
            </a:r>
            <a:r>
              <a:rPr lang="en-GB" dirty="0">
                <a:latin typeface="Times New Roman" panose="02020603050405020304" pitchFamily="18" charset="0"/>
                <a:ea typeface="Times New Roman" panose="02020603050405020304" pitchFamily="18" charset="0"/>
              </a:rPr>
              <a:t>. Members of the 5 or more carbons are </a:t>
            </a:r>
            <a:r>
              <a:rPr lang="en-GB" b="1" dirty="0">
                <a:latin typeface="Times New Roman" panose="02020603050405020304" pitchFamily="18" charset="0"/>
                <a:ea typeface="Times New Roman" panose="02020603050405020304" pitchFamily="18" charset="0"/>
              </a:rPr>
              <a:t>liquid</a:t>
            </a:r>
            <a:r>
              <a:rPr lang="en-GB" dirty="0">
                <a:latin typeface="Times New Roman" panose="02020603050405020304" pitchFamily="18" charset="0"/>
                <a:ea typeface="Times New Roman" panose="02020603050405020304" pitchFamily="18" charset="0"/>
              </a:rPr>
              <a:t>, and members of the 15 carbons or more are </a:t>
            </a:r>
            <a:r>
              <a:rPr lang="en-GB" b="1" dirty="0">
                <a:latin typeface="Times New Roman" panose="02020603050405020304" pitchFamily="18" charset="0"/>
                <a:ea typeface="Times New Roman" panose="02020603050405020304" pitchFamily="18" charset="0"/>
              </a:rPr>
              <a:t>solids.</a:t>
            </a:r>
            <a:endParaRPr lang="en-ZA" b="1" dirty="0">
              <a:latin typeface="Times New Roman" panose="02020603050405020304" pitchFamily="18" charset="0"/>
              <a:ea typeface="Times New Roman" panose="02020603050405020304" pitchFamily="18" charset="0"/>
            </a:endParaRPr>
          </a:p>
          <a:p>
            <a:pPr>
              <a:lnSpc>
                <a:spcPct val="115000"/>
              </a:lnSpc>
              <a:spcBef>
                <a:spcPts val="1000"/>
              </a:spcBef>
              <a:spcAft>
                <a:spcPts val="0"/>
              </a:spcAft>
            </a:pPr>
            <a:r>
              <a:rPr lang="en-GB" b="1" dirty="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ii	Density</a:t>
            </a:r>
            <a:endParaRPr lang="en-ZA" sz="1600" b="1" dirty="0">
              <a:solidFill>
                <a:srgbClr val="4472C4"/>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spcAft>
                <a:spcPts val="0"/>
              </a:spcAft>
            </a:pPr>
            <a:r>
              <a:rPr lang="en-GB" dirty="0">
                <a:latin typeface="Times New Roman" panose="02020603050405020304" pitchFamily="18" charset="0"/>
                <a:ea typeface="Times New Roman" panose="02020603050405020304" pitchFamily="18" charset="0"/>
              </a:rPr>
              <a:t>Alkenes are lighter than water and are insoluble in water due to their non-polar characteristics. </a:t>
            </a:r>
            <a:endParaRPr lang="en-ZA" dirty="0">
              <a:latin typeface="Times New Roman" panose="02020603050405020304" pitchFamily="18" charset="0"/>
              <a:ea typeface="Times New Roman" panose="02020603050405020304" pitchFamily="18" charset="0"/>
            </a:endParaRPr>
          </a:p>
          <a:p>
            <a:pPr>
              <a:lnSpc>
                <a:spcPct val="115000"/>
              </a:lnSpc>
              <a:spcBef>
                <a:spcPts val="1000"/>
              </a:spcBef>
              <a:spcAft>
                <a:spcPts val="0"/>
              </a:spcAft>
            </a:pPr>
            <a:r>
              <a:rPr lang="en-GB" b="1" dirty="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iii.	Solubility</a:t>
            </a:r>
            <a:endParaRPr lang="en-ZA" sz="1600" b="1" dirty="0">
              <a:solidFill>
                <a:srgbClr val="4472C4"/>
              </a:solidFill>
              <a:latin typeface="Calibri Light" panose="020F0302020204030204" pitchFamily="34" charset="0"/>
              <a:ea typeface="Times New Roman" panose="02020603050405020304" pitchFamily="18" charset="0"/>
              <a:cs typeface="Times New Roman" panose="02020603050405020304" pitchFamily="18" charset="0"/>
            </a:endParaRPr>
          </a:p>
          <a:p>
            <a:pPr>
              <a:spcAft>
                <a:spcPts val="0"/>
              </a:spcAft>
            </a:pPr>
            <a:r>
              <a:rPr lang="en-GB" dirty="0">
                <a:latin typeface="Times New Roman" panose="02020603050405020304" pitchFamily="18" charset="0"/>
                <a:ea typeface="Times New Roman" panose="02020603050405020304" pitchFamily="18" charset="0"/>
              </a:rPr>
              <a:t>Alkenes are virtually insoluble in water, but dissolve in organic solvents. </a:t>
            </a:r>
            <a:endParaRPr lang="en-ZA" dirty="0">
              <a:latin typeface="Times New Roman" panose="02020603050405020304" pitchFamily="18" charset="0"/>
              <a:ea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C1284915-4C08-44C5-BFF8-1581FCBBE6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514295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62213">
        <p159:morph option="byObject"/>
      </p:transition>
    </mc:Choice>
    <mc:Fallback>
      <p:transition spd="slow" advTm="2622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27693CB5-7338-46FE-BC10-BB8ACFF703F1}"/>
              </a:ext>
            </a:extLst>
          </p:cNvPr>
          <p:cNvSpPr/>
          <p:nvPr/>
        </p:nvSpPr>
        <p:spPr>
          <a:xfrm>
            <a:off x="-1" y="0"/>
            <a:ext cx="9037749" cy="1241878"/>
          </a:xfrm>
          <a:prstGeom prst="rect">
            <a:avLst/>
          </a:prstGeom>
        </p:spPr>
        <p:txBody>
          <a:bodyPr wrap="square">
            <a:spAutoFit/>
          </a:bodyPr>
          <a:lstStyle/>
          <a:p>
            <a:pPr marL="342900" lvl="0" indent="-342900">
              <a:lnSpc>
                <a:spcPct val="115000"/>
              </a:lnSpc>
              <a:spcBef>
                <a:spcPts val="1000"/>
              </a:spcBef>
              <a:spcAft>
                <a:spcPts val="0"/>
              </a:spcAft>
              <a:buFont typeface="+mj-lt"/>
              <a:buAutoNum type="romanLcPeriod"/>
              <a:tabLst>
                <a:tab pos="457200" algn="l"/>
              </a:tabLst>
            </a:pPr>
            <a:r>
              <a:rPr lang="en-GB" b="1" dirty="0">
                <a:solidFill>
                  <a:srgbClr val="4472C4"/>
                </a:solidFill>
                <a:latin typeface="Times New Roman" panose="02020603050405020304" pitchFamily="18" charset="0"/>
                <a:ea typeface="Times New Roman" panose="02020603050405020304" pitchFamily="18" charset="0"/>
                <a:cs typeface="Times New Roman" panose="02020603050405020304" pitchFamily="18" charset="0"/>
              </a:rPr>
              <a:t>Boiling Points</a:t>
            </a:r>
            <a:endParaRPr lang="en-ZA" sz="1600" b="1" dirty="0">
              <a:solidFill>
                <a:srgbClr val="4472C4"/>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spcAft>
                <a:spcPts val="0"/>
              </a:spcAft>
            </a:pPr>
            <a:r>
              <a:rPr lang="en-GB" dirty="0">
                <a:latin typeface="Times New Roman" panose="02020603050405020304" pitchFamily="18" charset="0"/>
                <a:ea typeface="Times New Roman" panose="02020603050405020304" pitchFamily="18" charset="0"/>
              </a:rPr>
              <a:t>The boiling point of each alkene is very similar to that of the alkane with the same number of carbon atoms. Boiling points of alkenes depends on  </a:t>
            </a:r>
            <a:r>
              <a:rPr lang="en-GB" b="1" u="sng" dirty="0">
                <a:latin typeface="Times New Roman" panose="02020603050405020304" pitchFamily="18" charset="0"/>
                <a:ea typeface="Times New Roman" panose="02020603050405020304" pitchFamily="18" charset="0"/>
              </a:rPr>
              <a:t>more molecular mass (chain length</a:t>
            </a:r>
            <a:r>
              <a:rPr lang="en-GB" dirty="0">
                <a:latin typeface="Times New Roman" panose="02020603050405020304" pitchFamily="18" charset="0"/>
                <a:ea typeface="Times New Roman" panose="02020603050405020304" pitchFamily="18" charset="0"/>
              </a:rPr>
              <a:t>). The more intermolecular mass is added, the higher the boiling point. </a:t>
            </a:r>
            <a:endParaRPr lang="en-ZA" dirty="0">
              <a:latin typeface="Times New Roman" panose="02020603050405020304" pitchFamily="18" charset="0"/>
              <a:ea typeface="Times New Roman" panose="02020603050405020304" pitchFamily="18" charset="0"/>
            </a:endParaRPr>
          </a:p>
        </p:txBody>
      </p:sp>
      <p:graphicFrame>
        <p:nvGraphicFramePr>
          <p:cNvPr id="3" name="Table 2">
            <a:extLst>
              <a:ext uri="{FF2B5EF4-FFF2-40B4-BE49-F238E27FC236}">
                <a16:creationId xmlns:a16="http://schemas.microsoft.com/office/drawing/2014/main" id="{8606880C-C78B-4DD4-BB85-AB2DE3AC4173}"/>
              </a:ext>
            </a:extLst>
          </p:cNvPr>
          <p:cNvGraphicFramePr>
            <a:graphicFrameLocks noGrp="1"/>
          </p:cNvGraphicFramePr>
          <p:nvPr>
            <p:extLst>
              <p:ext uri="{D42A27DB-BD31-4B8C-83A1-F6EECF244321}">
                <p14:modId xmlns:p14="http://schemas.microsoft.com/office/powerpoint/2010/main" val="1912412343"/>
              </p:ext>
            </p:extLst>
          </p:nvPr>
        </p:nvGraphicFramePr>
        <p:xfrm>
          <a:off x="53008" y="1281634"/>
          <a:ext cx="9037749" cy="5023350"/>
        </p:xfrm>
        <a:graphic>
          <a:graphicData uri="http://schemas.openxmlformats.org/drawingml/2006/table">
            <a:tbl>
              <a:tblPr firstRow="1" firstCol="1" bandRow="1">
                <a:tableStyleId>{5C22544A-7EE6-4342-B048-85BDC9FD1C3A}</a:tableStyleId>
              </a:tblPr>
              <a:tblGrid>
                <a:gridCol w="3683883">
                  <a:extLst>
                    <a:ext uri="{9D8B030D-6E8A-4147-A177-3AD203B41FA5}">
                      <a16:colId xmlns:a16="http://schemas.microsoft.com/office/drawing/2014/main" val="2323842690"/>
                    </a:ext>
                  </a:extLst>
                </a:gridCol>
                <a:gridCol w="2676933">
                  <a:extLst>
                    <a:ext uri="{9D8B030D-6E8A-4147-A177-3AD203B41FA5}">
                      <a16:colId xmlns:a16="http://schemas.microsoft.com/office/drawing/2014/main" val="1394651220"/>
                    </a:ext>
                  </a:extLst>
                </a:gridCol>
                <a:gridCol w="2676933">
                  <a:extLst>
                    <a:ext uri="{9D8B030D-6E8A-4147-A177-3AD203B41FA5}">
                      <a16:colId xmlns:a16="http://schemas.microsoft.com/office/drawing/2014/main" val="755719014"/>
                    </a:ext>
                  </a:extLst>
                </a:gridCol>
              </a:tblGrid>
              <a:tr h="334890">
                <a:tc gridSpan="3">
                  <a:txBody>
                    <a:bodyPr/>
                    <a:lstStyle/>
                    <a:p>
                      <a:pPr algn="ctr">
                        <a:lnSpc>
                          <a:spcPct val="115000"/>
                        </a:lnSpc>
                        <a:spcAft>
                          <a:spcPts val="1000"/>
                        </a:spcAft>
                      </a:pPr>
                      <a:r>
                        <a:rPr lang="en-GB" sz="1200">
                          <a:effectLst/>
                        </a:rPr>
                        <a:t>Table 1: Meting Points and Boiling Points of common Alkenes</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ZA"/>
                    </a:p>
                  </a:txBody>
                  <a:tcPr/>
                </a:tc>
                <a:tc hMerge="1">
                  <a:txBody>
                    <a:bodyPr/>
                    <a:lstStyle/>
                    <a:p>
                      <a:endParaRPr lang="en-ZA"/>
                    </a:p>
                  </a:txBody>
                  <a:tcPr/>
                </a:tc>
                <a:extLst>
                  <a:ext uri="{0D108BD9-81ED-4DB2-BD59-A6C34878D82A}">
                    <a16:rowId xmlns:a16="http://schemas.microsoft.com/office/drawing/2014/main" val="3793887002"/>
                  </a:ext>
                </a:extLst>
              </a:tr>
              <a:tr h="334890">
                <a:tc>
                  <a:txBody>
                    <a:bodyPr/>
                    <a:lstStyle/>
                    <a:p>
                      <a:pPr algn="ctr">
                        <a:lnSpc>
                          <a:spcPct val="115000"/>
                        </a:lnSpc>
                        <a:spcAft>
                          <a:spcPts val="1000"/>
                        </a:spcAft>
                      </a:pPr>
                      <a:r>
                        <a:rPr lang="en-GB" sz="1200">
                          <a:effectLst/>
                        </a:rPr>
                        <a:t>Compound</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Melting Points (</a:t>
                      </a:r>
                      <a:r>
                        <a:rPr lang="en-GB" sz="1200" baseline="30000">
                          <a:effectLst/>
                        </a:rPr>
                        <a:t>0</a:t>
                      </a:r>
                      <a:r>
                        <a:rPr lang="en-GB" sz="1200">
                          <a:effectLst/>
                        </a:rPr>
                        <a:t>C)</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Boiling points (</a:t>
                      </a:r>
                      <a:r>
                        <a:rPr lang="en-GB" sz="1200" baseline="30000">
                          <a:effectLst/>
                        </a:rPr>
                        <a:t>o</a:t>
                      </a:r>
                      <a:r>
                        <a:rPr lang="en-GB" sz="1200">
                          <a:effectLst/>
                        </a:rPr>
                        <a:t>C)</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9539650"/>
                  </a:ext>
                </a:extLst>
              </a:tr>
              <a:tr h="334890">
                <a:tc>
                  <a:txBody>
                    <a:bodyPr/>
                    <a:lstStyle/>
                    <a:p>
                      <a:pPr algn="ctr">
                        <a:lnSpc>
                          <a:spcPct val="115000"/>
                        </a:lnSpc>
                        <a:spcAft>
                          <a:spcPts val="1000"/>
                        </a:spcAft>
                      </a:pPr>
                      <a:r>
                        <a:rPr lang="en-GB" sz="1200">
                          <a:effectLst/>
                        </a:rPr>
                        <a:t>Ethene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-169</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-104</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2185753"/>
                  </a:ext>
                </a:extLst>
              </a:tr>
              <a:tr h="334890">
                <a:tc>
                  <a:txBody>
                    <a:bodyPr/>
                    <a:lstStyle/>
                    <a:p>
                      <a:pPr algn="ctr">
                        <a:lnSpc>
                          <a:spcPct val="115000"/>
                        </a:lnSpc>
                        <a:spcAft>
                          <a:spcPts val="1000"/>
                        </a:spcAft>
                      </a:pPr>
                      <a:r>
                        <a:rPr lang="en-GB" sz="1200">
                          <a:effectLst/>
                        </a:rPr>
                        <a:t>Propene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dirty="0">
                          <a:effectLst/>
                        </a:rPr>
                        <a:t>-185</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-47</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6431405"/>
                  </a:ext>
                </a:extLst>
              </a:tr>
              <a:tr h="334890">
                <a:tc>
                  <a:txBody>
                    <a:bodyPr/>
                    <a:lstStyle/>
                    <a:p>
                      <a:pPr algn="ctr">
                        <a:lnSpc>
                          <a:spcPct val="115000"/>
                        </a:lnSpc>
                        <a:spcAft>
                          <a:spcPts val="1000"/>
                        </a:spcAft>
                      </a:pPr>
                      <a:r>
                        <a:rPr lang="en-GB" sz="1200">
                          <a:effectLst/>
                        </a:rPr>
                        <a:t>Trans-2-Butene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0.9</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10826826"/>
                  </a:ext>
                </a:extLst>
              </a:tr>
              <a:tr h="334890">
                <a:tc>
                  <a:txBody>
                    <a:bodyPr/>
                    <a:lstStyle/>
                    <a:p>
                      <a:pPr algn="ctr">
                        <a:lnSpc>
                          <a:spcPct val="115000"/>
                        </a:lnSpc>
                        <a:spcAft>
                          <a:spcPts val="1000"/>
                        </a:spcAft>
                      </a:pPr>
                      <a:r>
                        <a:rPr lang="en-GB" sz="1200">
                          <a:effectLst/>
                        </a:rPr>
                        <a:t>Cis-2-butene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3.7</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6448033"/>
                  </a:ext>
                </a:extLst>
              </a:tr>
              <a:tr h="334890">
                <a:tc>
                  <a:txBody>
                    <a:bodyPr/>
                    <a:lstStyle/>
                    <a:p>
                      <a:pPr algn="ctr">
                        <a:lnSpc>
                          <a:spcPct val="115000"/>
                        </a:lnSpc>
                        <a:spcAft>
                          <a:spcPts val="1000"/>
                        </a:spcAft>
                      </a:pPr>
                      <a:r>
                        <a:rPr lang="en-GB" sz="1200">
                          <a:effectLst/>
                        </a:rPr>
                        <a:t>Trans 1,2-dichlorobutene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155</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4195463"/>
                  </a:ext>
                </a:extLst>
              </a:tr>
              <a:tr h="334890">
                <a:tc>
                  <a:txBody>
                    <a:bodyPr/>
                    <a:lstStyle/>
                    <a:p>
                      <a:pPr algn="ctr">
                        <a:lnSpc>
                          <a:spcPct val="115000"/>
                        </a:lnSpc>
                        <a:spcAft>
                          <a:spcPts val="1000"/>
                        </a:spcAft>
                      </a:pPr>
                      <a:r>
                        <a:rPr lang="en-GB" sz="1200">
                          <a:effectLst/>
                        </a:rPr>
                        <a:t>Cis 1,2-dichlorobutene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152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4150836"/>
                  </a:ext>
                </a:extLst>
              </a:tr>
              <a:tr h="334890">
                <a:tc>
                  <a:txBody>
                    <a:bodyPr/>
                    <a:lstStyle/>
                    <a:p>
                      <a:pPr algn="ctr">
                        <a:lnSpc>
                          <a:spcPct val="115000"/>
                        </a:lnSpc>
                        <a:spcAft>
                          <a:spcPts val="1000"/>
                        </a:spcAft>
                      </a:pPr>
                      <a:r>
                        <a:rPr lang="en-GB" sz="1200">
                          <a:effectLst/>
                        </a:rPr>
                        <a:t>1-Pentene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-165</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30</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4837873"/>
                  </a:ext>
                </a:extLst>
              </a:tr>
              <a:tr h="334890">
                <a:tc>
                  <a:txBody>
                    <a:bodyPr/>
                    <a:lstStyle/>
                    <a:p>
                      <a:pPr algn="ctr">
                        <a:lnSpc>
                          <a:spcPct val="115000"/>
                        </a:lnSpc>
                        <a:spcAft>
                          <a:spcPts val="1000"/>
                        </a:spcAft>
                      </a:pPr>
                      <a:r>
                        <a:rPr lang="en-GB" sz="1200">
                          <a:effectLst/>
                        </a:rPr>
                        <a:t>Trans-2-Pentene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-135</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36</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4145766"/>
                  </a:ext>
                </a:extLst>
              </a:tr>
              <a:tr h="334890">
                <a:tc>
                  <a:txBody>
                    <a:bodyPr/>
                    <a:lstStyle/>
                    <a:p>
                      <a:pPr algn="ctr">
                        <a:lnSpc>
                          <a:spcPct val="115000"/>
                        </a:lnSpc>
                        <a:spcAft>
                          <a:spcPts val="1000"/>
                        </a:spcAft>
                      </a:pPr>
                      <a:r>
                        <a:rPr lang="en-GB" sz="1200">
                          <a:effectLst/>
                        </a:rPr>
                        <a:t>Cis-2-Pentene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-180</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37</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9355086"/>
                  </a:ext>
                </a:extLst>
              </a:tr>
              <a:tr h="334890">
                <a:tc>
                  <a:txBody>
                    <a:bodyPr/>
                    <a:lstStyle/>
                    <a:p>
                      <a:pPr algn="ctr">
                        <a:lnSpc>
                          <a:spcPct val="115000"/>
                        </a:lnSpc>
                        <a:spcAft>
                          <a:spcPts val="1000"/>
                        </a:spcAft>
                      </a:pPr>
                      <a:r>
                        <a:rPr lang="en-GB" sz="1200">
                          <a:effectLst/>
                        </a:rPr>
                        <a:t>1-Heptene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-119</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115</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823220"/>
                  </a:ext>
                </a:extLst>
              </a:tr>
              <a:tr h="334890">
                <a:tc>
                  <a:txBody>
                    <a:bodyPr/>
                    <a:lstStyle/>
                    <a:p>
                      <a:pPr algn="ctr">
                        <a:lnSpc>
                          <a:spcPct val="115000"/>
                        </a:lnSpc>
                        <a:spcAft>
                          <a:spcPts val="1000"/>
                        </a:spcAft>
                      </a:pPr>
                      <a:r>
                        <a:rPr lang="en-GB" sz="1200">
                          <a:effectLst/>
                        </a:rPr>
                        <a:t>3-Octene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-101.9</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122</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2980533"/>
                  </a:ext>
                </a:extLst>
              </a:tr>
              <a:tr h="334890">
                <a:tc>
                  <a:txBody>
                    <a:bodyPr/>
                    <a:lstStyle/>
                    <a:p>
                      <a:pPr algn="ctr">
                        <a:lnSpc>
                          <a:spcPct val="115000"/>
                        </a:lnSpc>
                        <a:spcAft>
                          <a:spcPts val="1000"/>
                        </a:spcAft>
                      </a:pPr>
                      <a:r>
                        <a:rPr lang="en-GB" sz="1200">
                          <a:effectLst/>
                        </a:rPr>
                        <a:t>3-Nonene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-81.4</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 147</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0763575"/>
                  </a:ext>
                </a:extLst>
              </a:tr>
              <a:tr h="334890">
                <a:tc>
                  <a:txBody>
                    <a:bodyPr/>
                    <a:lstStyle/>
                    <a:p>
                      <a:pPr algn="ctr">
                        <a:lnSpc>
                          <a:spcPct val="115000"/>
                        </a:lnSpc>
                        <a:spcAft>
                          <a:spcPts val="1000"/>
                        </a:spcAft>
                      </a:pPr>
                      <a:r>
                        <a:rPr lang="en-GB" sz="1200">
                          <a:effectLst/>
                        </a:rPr>
                        <a:t>5-Decene</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a:effectLst/>
                        </a:rPr>
                        <a:t>-66.3</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GB" sz="1200" dirty="0">
                          <a:effectLst/>
                        </a:rPr>
                        <a:t> 170</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6209113"/>
                  </a:ext>
                </a:extLst>
              </a:tr>
            </a:tbl>
          </a:graphicData>
        </a:graphic>
      </p:graphicFrame>
      <p:pic>
        <p:nvPicPr>
          <p:cNvPr id="4" name="Audio 3">
            <a:hlinkClick r:id="" action="ppaction://media"/>
            <a:extLst>
              <a:ext uri="{FF2B5EF4-FFF2-40B4-BE49-F238E27FC236}">
                <a16:creationId xmlns:a16="http://schemas.microsoft.com/office/drawing/2014/main" id="{74047024-834D-4535-8962-81074C4A56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58484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50069">
        <p159:morph option="byObject"/>
      </p:transition>
    </mc:Choice>
    <mc:Fallback>
      <p:transition spd="slow" advTm="2500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4" name="Rectangle 3">
            <a:extLst>
              <a:ext uri="{FF2B5EF4-FFF2-40B4-BE49-F238E27FC236}">
                <a16:creationId xmlns:a16="http://schemas.microsoft.com/office/drawing/2014/main" id="{57485592-8692-4786-877E-BCA3C73BEA24}"/>
              </a:ext>
            </a:extLst>
          </p:cNvPr>
          <p:cNvSpPr/>
          <p:nvPr/>
        </p:nvSpPr>
        <p:spPr>
          <a:xfrm>
            <a:off x="0" y="0"/>
            <a:ext cx="9144000" cy="5673861"/>
          </a:xfrm>
          <a:prstGeom prst="rect">
            <a:avLst/>
          </a:prstGeom>
        </p:spPr>
        <p:txBody>
          <a:bodyPr wrap="square">
            <a:spAutoFit/>
          </a:bodyPr>
          <a:lstStyle/>
          <a:p>
            <a:pPr algn="just">
              <a:lnSpc>
                <a:spcPct val="115000"/>
              </a:lnSpc>
              <a:spcBef>
                <a:spcPts val="1000"/>
              </a:spcBef>
              <a:spcAft>
                <a:spcPts val="0"/>
              </a:spcAft>
            </a:pPr>
            <a:r>
              <a:rPr lang="en-GB" dirty="0">
                <a:solidFill>
                  <a:srgbClr val="4472C4"/>
                </a:solidFill>
                <a:latin typeface="Calibri Light" panose="020F0302020204030204" pitchFamily="34" charset="0"/>
                <a:ea typeface="Times New Roman" panose="02020603050405020304" pitchFamily="18" charset="0"/>
                <a:cs typeface="Times New Roman" panose="02020603050405020304" pitchFamily="18" charset="0"/>
              </a:rPr>
              <a:t>v.	Melting Points</a:t>
            </a:r>
            <a:endParaRPr lang="en-ZA" sz="1600" b="1" dirty="0">
              <a:solidFill>
                <a:srgbClr val="4472C4"/>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ea typeface="Times New Roman" panose="02020603050405020304" pitchFamily="18" charset="0"/>
              </a:rPr>
              <a:t>Melting points of alkenes depends on the packaging of the molecules. However, in cis isomers molecules are package in a U-bending shape, therefore, will display a lower melting points to that of the trans isomers.</a:t>
            </a:r>
            <a:r>
              <a:rPr lang="en-GB" b="1" dirty="0"/>
              <a:t> </a:t>
            </a:r>
          </a:p>
          <a:p>
            <a:pPr algn="just"/>
            <a:endParaRPr lang="en-GB" b="1" dirty="0"/>
          </a:p>
          <a:p>
            <a:pPr algn="ctr"/>
            <a:r>
              <a:rPr lang="en-GB" b="1" dirty="0">
                <a:solidFill>
                  <a:schemeClr val="accent1"/>
                </a:solidFill>
              </a:rPr>
              <a:t>General Methods of Preparation of alkenes </a:t>
            </a:r>
            <a:endParaRPr lang="en-ZA" dirty="0">
              <a:solidFill>
                <a:schemeClr val="accent1"/>
              </a:solidFill>
            </a:endParaRPr>
          </a:p>
          <a:p>
            <a:pPr algn="just"/>
            <a:r>
              <a:rPr lang="en-GB" b="1" dirty="0" err="1"/>
              <a:t>i</a:t>
            </a:r>
            <a:r>
              <a:rPr lang="en-GB" b="1" dirty="0"/>
              <a:t>.	Dehydration of Alcohols</a:t>
            </a:r>
            <a:endParaRPr lang="en-ZA" b="1" dirty="0"/>
          </a:p>
          <a:p>
            <a:pPr algn="just"/>
            <a:r>
              <a:rPr lang="en-GB" dirty="0"/>
              <a:t>Alkenes are obtained by the dehydration of alcohols. The dehydration of alcohols can be effected by three common methods.</a:t>
            </a:r>
          </a:p>
          <a:p>
            <a:pPr algn="just"/>
            <a:endParaRPr lang="en-ZA" dirty="0"/>
          </a:p>
          <a:p>
            <a:pPr marL="342900" indent="-342900" algn="just">
              <a:buAutoNum type="arabicPeriod"/>
            </a:pPr>
            <a:r>
              <a:rPr lang="en-GB" b="1" i="1" dirty="0"/>
              <a:t>By passing the vapours of an alcohol over alumina (Al</a:t>
            </a:r>
            <a:r>
              <a:rPr lang="en-GB" b="1" i="1" baseline="-25000" dirty="0"/>
              <a:t>2</a:t>
            </a:r>
            <a:r>
              <a:rPr lang="en-GB" b="1" i="1" dirty="0"/>
              <a:t>O</a:t>
            </a:r>
            <a:r>
              <a:rPr lang="en-GB" b="1" i="1" baseline="-25000" dirty="0"/>
              <a:t>3</a:t>
            </a:r>
            <a:r>
              <a:rPr lang="en-GB" b="1" i="1" dirty="0"/>
              <a:t>) at 623 K (350°C).</a:t>
            </a:r>
          </a:p>
          <a:p>
            <a:pPr marL="342900" indent="-342900" algn="just">
              <a:buAutoNum type="arabicPeriod"/>
            </a:pPr>
            <a:endParaRPr lang="en-GB" b="1" i="1" dirty="0"/>
          </a:p>
          <a:p>
            <a:pPr marL="342900" indent="-342900" algn="just">
              <a:buAutoNum type="arabicPeriod"/>
            </a:pPr>
            <a:endParaRPr lang="en-GB" b="1" i="1" dirty="0"/>
          </a:p>
          <a:p>
            <a:pPr marL="342900" indent="-342900" algn="just">
              <a:buAutoNum type="arabicPeriod"/>
            </a:pPr>
            <a:endParaRPr lang="en-GB" b="1" i="1" dirty="0"/>
          </a:p>
          <a:p>
            <a:pPr marL="342900" indent="-342900" algn="just">
              <a:buAutoNum type="arabicPeriod"/>
            </a:pPr>
            <a:endParaRPr lang="en-GB" b="1" i="1" dirty="0"/>
          </a:p>
          <a:p>
            <a:pPr marL="342900" indent="-342900" algn="just">
              <a:buAutoNum type="arabicPeriod"/>
            </a:pPr>
            <a:endParaRPr lang="en-GB" b="1" i="1" dirty="0"/>
          </a:p>
          <a:p>
            <a:pPr algn="just"/>
            <a:r>
              <a:rPr lang="en-GB" dirty="0"/>
              <a:t>The order of the ease of dehydration of alcohols is: tertiary &gt; secondary &gt; primary. </a:t>
            </a:r>
            <a:endParaRPr lang="en-ZA" b="1" i="1" dirty="0"/>
          </a:p>
          <a:p>
            <a:pPr lvl="0" algn="just"/>
            <a:endParaRPr lang="en-ZA" i="1" dirty="0"/>
          </a:p>
          <a:p>
            <a:pPr marL="342900" indent="-342900">
              <a:buAutoNum type="arabicPeriod" startAt="2"/>
            </a:pPr>
            <a:r>
              <a:rPr lang="en-GB" dirty="0"/>
              <a:t>	</a:t>
            </a:r>
            <a:r>
              <a:rPr lang="en-GB" b="1" i="1" dirty="0">
                <a:latin typeface="Calibri" panose="020F0502020204030204" pitchFamily="34" charset="0"/>
                <a:ea typeface="Calibri" panose="020F0502020204030204" pitchFamily="34" charset="0"/>
                <a:cs typeface="Times New Roman" panose="02020603050405020304" pitchFamily="18" charset="0"/>
              </a:rPr>
              <a:t>By heating an alcohol with concentrated sulfuric acid at 453 K (180°C).</a:t>
            </a:r>
            <a:endParaRPr lang="en-ZA" b="1" i="1" dirty="0"/>
          </a:p>
          <a:p>
            <a:pPr algn="just"/>
            <a:endParaRPr lang="en-ZA" dirty="0">
              <a:latin typeface="Times New Roman" panose="02020603050405020304" pitchFamily="18" charset="0"/>
              <a:ea typeface="Times New Roman" panose="02020603050405020304" pitchFamily="18" charset="0"/>
            </a:endParaRPr>
          </a:p>
        </p:txBody>
      </p:sp>
      <p:pic>
        <p:nvPicPr>
          <p:cNvPr id="9" name="Picture 8" descr="dehydration of alcohols">
            <a:extLst>
              <a:ext uri="{FF2B5EF4-FFF2-40B4-BE49-F238E27FC236}">
                <a16:creationId xmlns:a16="http://schemas.microsoft.com/office/drawing/2014/main" id="{67D51120-74CD-42DE-BD40-892B3FB0CD7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07164" y="3148646"/>
            <a:ext cx="6222557" cy="1290832"/>
          </a:xfrm>
          <a:prstGeom prst="rect">
            <a:avLst/>
          </a:prstGeom>
          <a:noFill/>
          <a:ln>
            <a:noFill/>
          </a:ln>
        </p:spPr>
      </p:pic>
      <p:pic>
        <p:nvPicPr>
          <p:cNvPr id="8" name="Picture 7">
            <a:extLst>
              <a:ext uri="{FF2B5EF4-FFF2-40B4-BE49-F238E27FC236}">
                <a16:creationId xmlns:a16="http://schemas.microsoft.com/office/drawing/2014/main" id="{047F6BD1-C99A-4FC0-8686-1E661392C039}"/>
              </a:ext>
            </a:extLst>
          </p:cNvPr>
          <p:cNvPicPr>
            <a:picLocks noChangeAspect="1"/>
          </p:cNvPicPr>
          <p:nvPr/>
        </p:nvPicPr>
        <p:blipFill>
          <a:blip r:embed="rId6"/>
          <a:stretch>
            <a:fillRect/>
          </a:stretch>
        </p:blipFill>
        <p:spPr>
          <a:xfrm>
            <a:off x="2558705" y="5447375"/>
            <a:ext cx="4305921" cy="866775"/>
          </a:xfrm>
          <a:prstGeom prst="rect">
            <a:avLst/>
          </a:prstGeom>
        </p:spPr>
      </p:pic>
      <p:pic>
        <p:nvPicPr>
          <p:cNvPr id="2" name="Audio 1">
            <a:hlinkClick r:id="" action="ppaction://media"/>
            <a:extLst>
              <a:ext uri="{FF2B5EF4-FFF2-40B4-BE49-F238E27FC236}">
                <a16:creationId xmlns:a16="http://schemas.microsoft.com/office/drawing/2014/main" id="{1183C1B3-6BC0-4FAA-921E-4EDFAE0C3E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684330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66540">
        <p159:morph option="byObject"/>
      </p:transition>
    </mc:Choice>
    <mc:Fallback>
      <p:transition spd="slow" advTm="3665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D795B321-6D18-42B4-A103-4EAC0E34A96D}"/>
              </a:ext>
            </a:extLst>
          </p:cNvPr>
          <p:cNvSpPr/>
          <p:nvPr/>
        </p:nvSpPr>
        <p:spPr>
          <a:xfrm>
            <a:off x="0" y="32370"/>
            <a:ext cx="9059362" cy="923330"/>
          </a:xfrm>
          <a:prstGeom prst="rect">
            <a:avLst/>
          </a:prstGeom>
        </p:spPr>
        <p:txBody>
          <a:bodyPr wrap="square">
            <a:spAutoFit/>
          </a:bodyPr>
          <a:lstStyle/>
          <a:p>
            <a:pPr marL="342900" indent="-342900">
              <a:buAutoNum type="arabicPeriod" startAt="3"/>
            </a:pPr>
            <a:r>
              <a:rPr lang="en-GB" b="1" i="1" dirty="0">
                <a:latin typeface="Palatino Linotype" panose="02040502050505030304" pitchFamily="18" charset="0"/>
                <a:ea typeface="Calibri" panose="020F0502020204030204" pitchFamily="34" charset="0"/>
              </a:rPr>
              <a:t>Anhydrous zinc chloride can also be used as a dehydrating agent.</a:t>
            </a:r>
          </a:p>
          <a:p>
            <a:r>
              <a:rPr lang="en-GB" dirty="0">
                <a:latin typeface="Palatino Linotype" panose="02040502050505030304" pitchFamily="18" charset="0"/>
              </a:rPr>
              <a:t>Example: Cyclohexanol on dehydration gives cyclohexene.</a:t>
            </a:r>
            <a:endParaRPr lang="en-ZA" dirty="0">
              <a:latin typeface="Palatino Linotype" panose="02040502050505030304" pitchFamily="18" charset="0"/>
            </a:endParaRPr>
          </a:p>
          <a:p>
            <a:pPr marL="342900" indent="-342900">
              <a:buAutoNum type="arabicPeriod" startAt="3"/>
            </a:pPr>
            <a:endParaRPr lang="en-ZA" dirty="0">
              <a:latin typeface="Palatino Linotype" panose="02040502050505030304" pitchFamily="18" charset="0"/>
            </a:endParaRPr>
          </a:p>
        </p:txBody>
      </p:sp>
      <p:pic>
        <p:nvPicPr>
          <p:cNvPr id="11" name="Picture 10" descr="Cyclohexanol on dehydration gives cyclohexene.">
            <a:extLst>
              <a:ext uri="{FF2B5EF4-FFF2-40B4-BE49-F238E27FC236}">
                <a16:creationId xmlns:a16="http://schemas.microsoft.com/office/drawing/2014/main" id="{A8B57047-80E0-428F-95F0-EDAC5CB3B4E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178897" y="744700"/>
            <a:ext cx="3884295" cy="742950"/>
          </a:xfrm>
          <a:prstGeom prst="rect">
            <a:avLst/>
          </a:prstGeom>
          <a:noFill/>
          <a:ln>
            <a:noFill/>
          </a:ln>
        </p:spPr>
      </p:pic>
      <p:sp>
        <p:nvSpPr>
          <p:cNvPr id="8" name="Rectangle 7">
            <a:extLst>
              <a:ext uri="{FF2B5EF4-FFF2-40B4-BE49-F238E27FC236}">
                <a16:creationId xmlns:a16="http://schemas.microsoft.com/office/drawing/2014/main" id="{A400261E-4092-4A13-93FE-97EAA2B9E0FA}"/>
              </a:ext>
            </a:extLst>
          </p:cNvPr>
          <p:cNvSpPr/>
          <p:nvPr/>
        </p:nvSpPr>
        <p:spPr>
          <a:xfrm>
            <a:off x="2016596" y="1548592"/>
            <a:ext cx="3495829" cy="369332"/>
          </a:xfrm>
          <a:prstGeom prst="rect">
            <a:avLst/>
          </a:prstGeom>
        </p:spPr>
        <p:txBody>
          <a:bodyPr wrap="none">
            <a:spAutoFit/>
          </a:bodyPr>
          <a:lstStyle/>
          <a:p>
            <a:r>
              <a:rPr lang="en-GB" dirty="0">
                <a:latin typeface="Calibri" panose="020F0502020204030204" pitchFamily="34" charset="0"/>
                <a:ea typeface="Calibri" panose="020F0502020204030204" pitchFamily="34" charset="0"/>
                <a:cs typeface="Times New Roman" panose="02020603050405020304" pitchFamily="18" charset="0"/>
              </a:rPr>
              <a:t>cyclohexanol                cyclohexene</a:t>
            </a:r>
            <a:endParaRPr lang="en-ZA" dirty="0"/>
          </a:p>
        </p:txBody>
      </p:sp>
      <p:sp>
        <p:nvSpPr>
          <p:cNvPr id="12" name="Rectangle 11">
            <a:extLst>
              <a:ext uri="{FF2B5EF4-FFF2-40B4-BE49-F238E27FC236}">
                <a16:creationId xmlns:a16="http://schemas.microsoft.com/office/drawing/2014/main" id="{EBD2E9A0-4391-4AE3-BA40-633876A5662C}"/>
              </a:ext>
            </a:extLst>
          </p:cNvPr>
          <p:cNvSpPr/>
          <p:nvPr/>
        </p:nvSpPr>
        <p:spPr>
          <a:xfrm>
            <a:off x="0" y="1996795"/>
            <a:ext cx="9289775" cy="1688667"/>
          </a:xfrm>
          <a:prstGeom prst="rect">
            <a:avLst/>
          </a:prstGeom>
        </p:spPr>
        <p:txBody>
          <a:bodyPr wrap="square">
            <a:spAutoFit/>
          </a:bodyPr>
          <a:lstStyle/>
          <a:p>
            <a:pPr algn="just">
              <a:lnSpc>
                <a:spcPct val="115000"/>
              </a:lnSpc>
              <a:spcBef>
                <a:spcPts val="1000"/>
              </a:spcBef>
              <a:spcAft>
                <a:spcPts val="0"/>
              </a:spcAft>
            </a:pPr>
            <a:r>
              <a:rPr lang="en-GB" b="1" dirty="0">
                <a:solidFill>
                  <a:srgbClr val="4472C4"/>
                </a:solidFill>
                <a:latin typeface="Palatino Linotype" panose="02040502050505030304" pitchFamily="18" charset="0"/>
                <a:ea typeface="Times New Roman" panose="02020603050405020304" pitchFamily="18" charset="0"/>
                <a:cs typeface="Times New Roman" panose="02020603050405020304" pitchFamily="18" charset="0"/>
              </a:rPr>
              <a:t>ii.	From haloalkanes (or, alkyl halides)</a:t>
            </a:r>
            <a:endParaRPr lang="en-ZA" b="1" dirty="0">
              <a:solidFill>
                <a:srgbClr val="4472C4"/>
              </a:solidFill>
              <a:latin typeface="Palatino Linotype" panose="02040502050505030304" pitchFamily="18" charset="0"/>
              <a:ea typeface="Times New Roman" panose="02020603050405020304" pitchFamily="18" charset="0"/>
              <a:cs typeface="Times New Roman" panose="02020603050405020304" pitchFamily="18" charset="0"/>
            </a:endParaRPr>
          </a:p>
          <a:p>
            <a:pPr algn="just"/>
            <a:r>
              <a:rPr lang="en-GB" dirty="0">
                <a:latin typeface="Palatino Linotype" panose="02040502050505030304" pitchFamily="18" charset="0"/>
                <a:ea typeface="Times New Roman" panose="02020603050405020304" pitchFamily="18" charset="0"/>
              </a:rPr>
              <a:t>The haloalkanes are usually bromo- and </a:t>
            </a:r>
            <a:r>
              <a:rPr lang="en-GB" dirty="0" err="1">
                <a:latin typeface="Palatino Linotype" panose="02040502050505030304" pitchFamily="18" charset="0"/>
                <a:ea typeface="Times New Roman" panose="02020603050405020304" pitchFamily="18" charset="0"/>
              </a:rPr>
              <a:t>iodo</a:t>
            </a:r>
            <a:r>
              <a:rPr lang="en-GB" dirty="0">
                <a:latin typeface="Palatino Linotype" panose="02040502050505030304" pitchFamily="18" charset="0"/>
                <a:ea typeface="Times New Roman" panose="02020603050405020304" pitchFamily="18" charset="0"/>
              </a:rPr>
              <a:t>- and less commonly, chloro- derivatives.</a:t>
            </a:r>
            <a:endParaRPr lang="en-ZA" dirty="0">
              <a:latin typeface="Palatino Linotype" panose="02040502050505030304" pitchFamily="18" charset="0"/>
              <a:ea typeface="Times New Roman" panose="02020603050405020304" pitchFamily="18" charset="0"/>
            </a:endParaRPr>
          </a:p>
          <a:p>
            <a:pPr algn="just">
              <a:lnSpc>
                <a:spcPct val="115000"/>
              </a:lnSpc>
              <a:spcBef>
                <a:spcPts val="1000"/>
              </a:spcBef>
              <a:spcAft>
                <a:spcPts val="0"/>
              </a:spcAft>
            </a:pPr>
            <a:r>
              <a:rPr lang="en-GB" b="1" i="1" dirty="0">
                <a:solidFill>
                  <a:srgbClr val="4472C4"/>
                </a:solidFill>
                <a:latin typeface="Palatino Linotype" panose="02040502050505030304" pitchFamily="18" charset="0"/>
                <a:ea typeface="Times New Roman" panose="02020603050405020304" pitchFamily="18" charset="0"/>
                <a:cs typeface="Times New Roman" panose="02020603050405020304" pitchFamily="18" charset="0"/>
              </a:rPr>
              <a:t>1.	By dehydrohalogenation of haloalkanes</a:t>
            </a:r>
            <a:endParaRPr lang="en-ZA" b="1" i="1" dirty="0">
              <a:solidFill>
                <a:srgbClr val="4472C4"/>
              </a:solidFill>
              <a:latin typeface="Palatino Linotype" panose="02040502050505030304" pitchFamily="18" charset="0"/>
              <a:ea typeface="Times New Roman" panose="02020603050405020304" pitchFamily="18" charset="0"/>
              <a:cs typeface="Times New Roman" panose="02020603050405020304" pitchFamily="18" charset="0"/>
            </a:endParaRPr>
          </a:p>
          <a:p>
            <a:r>
              <a:rPr lang="en-GB" dirty="0">
                <a:latin typeface="Palatino Linotype" panose="02040502050505030304" pitchFamily="18" charset="0"/>
                <a:ea typeface="Calibri" panose="020F0502020204030204" pitchFamily="34" charset="0"/>
                <a:cs typeface="Times New Roman" panose="02020603050405020304" pitchFamily="18" charset="0"/>
              </a:rPr>
              <a:t>Haloalkanes on heating with alcoholic potash loses one molecule of hydrogen halide to give alkene</a:t>
            </a:r>
            <a:endParaRPr lang="en-ZA" dirty="0">
              <a:latin typeface="Palatino Linotype" panose="02040502050505030304" pitchFamily="18" charset="0"/>
            </a:endParaRPr>
          </a:p>
        </p:txBody>
      </p:sp>
      <p:pic>
        <p:nvPicPr>
          <p:cNvPr id="15" name="Picture 14" descr="formation of ethene from bromoethane">
            <a:extLst>
              <a:ext uri="{FF2B5EF4-FFF2-40B4-BE49-F238E27FC236}">
                <a16:creationId xmlns:a16="http://schemas.microsoft.com/office/drawing/2014/main" id="{7267DEA7-CD1B-4068-8B52-266C7A0D871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138724" y="3480315"/>
            <a:ext cx="4506634" cy="1489369"/>
          </a:xfrm>
          <a:prstGeom prst="rect">
            <a:avLst/>
          </a:prstGeom>
          <a:noFill/>
          <a:ln>
            <a:noFill/>
          </a:ln>
        </p:spPr>
      </p:pic>
      <p:pic>
        <p:nvPicPr>
          <p:cNvPr id="16" name="Picture 15">
            <a:extLst>
              <a:ext uri="{FF2B5EF4-FFF2-40B4-BE49-F238E27FC236}">
                <a16:creationId xmlns:a16="http://schemas.microsoft.com/office/drawing/2014/main" id="{149EE760-798A-4BC7-9B24-AB021E8030BC}"/>
              </a:ext>
            </a:extLst>
          </p:cNvPr>
          <p:cNvPicPr/>
          <p:nvPr/>
        </p:nvPicPr>
        <p:blipFill>
          <a:blip r:embed="rId7"/>
          <a:stretch>
            <a:fillRect/>
          </a:stretch>
        </p:blipFill>
        <p:spPr>
          <a:xfrm>
            <a:off x="2178897" y="5124911"/>
            <a:ext cx="4396107" cy="1206692"/>
          </a:xfrm>
          <a:prstGeom prst="rect">
            <a:avLst/>
          </a:prstGeom>
        </p:spPr>
      </p:pic>
      <p:pic>
        <p:nvPicPr>
          <p:cNvPr id="2" name="Audio 1">
            <a:hlinkClick r:id="" action="ppaction://media"/>
            <a:extLst>
              <a:ext uri="{FF2B5EF4-FFF2-40B4-BE49-F238E27FC236}">
                <a16:creationId xmlns:a16="http://schemas.microsoft.com/office/drawing/2014/main" id="{2A9FCADD-33ED-4305-8A37-C34AC6BE80E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08904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3564">
        <p159:morph option="byObject"/>
      </p:transition>
    </mc:Choice>
    <mc:Fallback>
      <p:transition spd="slow" advTm="435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4" name="Rectangle 3">
            <a:extLst>
              <a:ext uri="{FF2B5EF4-FFF2-40B4-BE49-F238E27FC236}">
                <a16:creationId xmlns:a16="http://schemas.microsoft.com/office/drawing/2014/main" id="{D3AB206B-2464-40C1-A73D-064A110C9682}"/>
              </a:ext>
            </a:extLst>
          </p:cNvPr>
          <p:cNvSpPr/>
          <p:nvPr/>
        </p:nvSpPr>
        <p:spPr>
          <a:xfrm>
            <a:off x="0" y="0"/>
            <a:ext cx="9144000" cy="923330"/>
          </a:xfrm>
          <a:prstGeom prst="rect">
            <a:avLst/>
          </a:prstGeom>
        </p:spPr>
        <p:txBody>
          <a:bodyPr wrap="square">
            <a:spAutoFit/>
          </a:bodyPr>
          <a:lstStyle/>
          <a:p>
            <a:pPr algn="just"/>
            <a:r>
              <a:rPr lang="en-GB" dirty="0">
                <a:latin typeface="Palatino Linotype" panose="02040502050505030304" pitchFamily="18" charset="0"/>
                <a:ea typeface="Times New Roman" panose="02020603050405020304" pitchFamily="18" charset="0"/>
              </a:rPr>
              <a:t>If two alkenes may be formed due to dehydrohalogenation of a haloalkane, the one which is</a:t>
            </a:r>
            <a:r>
              <a:rPr lang="en-GB" b="1" dirty="0">
                <a:latin typeface="Palatino Linotype" panose="02040502050505030304" pitchFamily="18" charset="0"/>
                <a:ea typeface="Times New Roman" panose="02020603050405020304" pitchFamily="18" charset="0"/>
              </a:rPr>
              <a:t> most substituted is the main product.</a:t>
            </a:r>
            <a:endParaRPr lang="en-ZA" b="1" dirty="0">
              <a:latin typeface="Palatino Linotype" panose="02040502050505030304" pitchFamily="18" charset="0"/>
              <a:ea typeface="Times New Roman" panose="02020603050405020304" pitchFamily="18" charset="0"/>
            </a:endParaRPr>
          </a:p>
          <a:p>
            <a:r>
              <a:rPr lang="en-GB" dirty="0">
                <a:latin typeface="Palatino Linotype" panose="02040502050505030304" pitchFamily="18" charset="0"/>
                <a:ea typeface="Times New Roman" panose="02020603050405020304" pitchFamily="18" charset="0"/>
              </a:rPr>
              <a:t>Example : Dehydrohalogenation of 2-bromobutane gives,</a:t>
            </a:r>
            <a:endParaRPr lang="en-ZA" dirty="0">
              <a:latin typeface="Palatino Linotype" panose="02040502050505030304" pitchFamily="18" charset="0"/>
              <a:ea typeface="Times New Roman" panose="02020603050405020304" pitchFamily="18" charset="0"/>
            </a:endParaRPr>
          </a:p>
        </p:txBody>
      </p:sp>
      <p:pic>
        <p:nvPicPr>
          <p:cNvPr id="17" name="Picture 16" descr=" dehydrohalogenation of 2-bromobutane">
            <a:extLst>
              <a:ext uri="{FF2B5EF4-FFF2-40B4-BE49-F238E27FC236}">
                <a16:creationId xmlns:a16="http://schemas.microsoft.com/office/drawing/2014/main" id="{1F4185A6-179C-43B6-88DF-061C16918CA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503460" y="864471"/>
            <a:ext cx="5766022" cy="1468540"/>
          </a:xfrm>
          <a:prstGeom prst="rect">
            <a:avLst/>
          </a:prstGeom>
          <a:noFill/>
          <a:ln>
            <a:noFill/>
          </a:ln>
        </p:spPr>
      </p:pic>
      <p:sp>
        <p:nvSpPr>
          <p:cNvPr id="9" name="Rectangle 8">
            <a:extLst>
              <a:ext uri="{FF2B5EF4-FFF2-40B4-BE49-F238E27FC236}">
                <a16:creationId xmlns:a16="http://schemas.microsoft.com/office/drawing/2014/main" id="{CF08B580-5B1F-47F8-A979-DB25D2789DE4}"/>
              </a:ext>
            </a:extLst>
          </p:cNvPr>
          <p:cNvSpPr/>
          <p:nvPr/>
        </p:nvSpPr>
        <p:spPr>
          <a:xfrm>
            <a:off x="-30493" y="2398119"/>
            <a:ext cx="9144000" cy="369332"/>
          </a:xfrm>
          <a:prstGeom prst="rect">
            <a:avLst/>
          </a:prstGeom>
        </p:spPr>
        <p:txBody>
          <a:bodyPr wrap="square">
            <a:spAutoFit/>
          </a:bodyPr>
          <a:lstStyle/>
          <a:p>
            <a:r>
              <a:rPr lang="en-GB" i="1" dirty="0">
                <a:latin typeface="Calibri" panose="020F0502020204030204" pitchFamily="34" charset="0"/>
                <a:ea typeface="Calibri" panose="020F0502020204030204" pitchFamily="34" charset="0"/>
                <a:cs typeface="Times New Roman" panose="02020603050405020304" pitchFamily="18" charset="0"/>
              </a:rPr>
              <a:t>The order of reactivity of haloalkanes in dehydrohalogenation is, Tertiary &gt; Secondary &gt; Primary. </a:t>
            </a:r>
            <a:endParaRPr lang="en-ZA" i="1" dirty="0"/>
          </a:p>
        </p:txBody>
      </p:sp>
      <p:sp>
        <p:nvSpPr>
          <p:cNvPr id="18" name="Rectangle 17">
            <a:extLst>
              <a:ext uri="{FF2B5EF4-FFF2-40B4-BE49-F238E27FC236}">
                <a16:creationId xmlns:a16="http://schemas.microsoft.com/office/drawing/2014/main" id="{FB98C656-AD37-4768-BBA0-7EDB4169181A}"/>
              </a:ext>
            </a:extLst>
          </p:cNvPr>
          <p:cNvSpPr/>
          <p:nvPr/>
        </p:nvSpPr>
        <p:spPr>
          <a:xfrm>
            <a:off x="0" y="2723363"/>
            <a:ext cx="9144000" cy="1518877"/>
          </a:xfrm>
          <a:prstGeom prst="rect">
            <a:avLst/>
          </a:prstGeom>
        </p:spPr>
        <p:txBody>
          <a:bodyPr wrap="square">
            <a:spAutoFit/>
          </a:bodyPr>
          <a:lstStyle/>
          <a:p>
            <a:pPr algn="just">
              <a:lnSpc>
                <a:spcPct val="115000"/>
              </a:lnSpc>
              <a:spcBef>
                <a:spcPts val="1000"/>
              </a:spcBef>
              <a:spcAft>
                <a:spcPts val="0"/>
              </a:spcAft>
            </a:pPr>
            <a:r>
              <a:rPr lang="en-GB" b="1" dirty="0">
                <a:solidFill>
                  <a:srgbClr val="4472C4"/>
                </a:solidFill>
                <a:latin typeface="Palatino Linotype" panose="02040502050505030304" pitchFamily="18" charset="0"/>
                <a:ea typeface="Times New Roman" panose="02020603050405020304" pitchFamily="18" charset="0"/>
                <a:cs typeface="Times New Roman" panose="02020603050405020304" pitchFamily="18" charset="0"/>
              </a:rPr>
              <a:t>2.	</a:t>
            </a:r>
            <a:r>
              <a:rPr lang="en-GB" b="1" i="1" dirty="0">
                <a:solidFill>
                  <a:srgbClr val="4472C4"/>
                </a:solidFill>
                <a:latin typeface="Palatino Linotype" panose="02040502050505030304" pitchFamily="18" charset="0"/>
                <a:ea typeface="Times New Roman" panose="02020603050405020304" pitchFamily="18" charset="0"/>
                <a:cs typeface="Times New Roman" panose="02020603050405020304" pitchFamily="18" charset="0"/>
              </a:rPr>
              <a:t>From vicinal dihaloalkanes</a:t>
            </a:r>
            <a:endParaRPr lang="en-ZA" b="1" i="1" dirty="0">
              <a:solidFill>
                <a:srgbClr val="4472C4"/>
              </a:solidFill>
              <a:latin typeface="Palatino Linotype" panose="02040502050505030304" pitchFamily="18" charset="0"/>
              <a:ea typeface="Times New Roman" panose="02020603050405020304" pitchFamily="18" charset="0"/>
              <a:cs typeface="Times New Roman" panose="02020603050405020304" pitchFamily="18" charset="0"/>
            </a:endParaRPr>
          </a:p>
          <a:p>
            <a:pPr algn="just"/>
            <a:r>
              <a:rPr lang="en-GB" dirty="0">
                <a:latin typeface="Palatino Linotype" panose="02040502050505030304" pitchFamily="18" charset="0"/>
                <a:ea typeface="Times New Roman" panose="02020603050405020304" pitchFamily="18" charset="0"/>
              </a:rPr>
              <a:t>	Alkenes can be obtained from vicinal dihaloalkanes by dehalogenation. When such a dihaloalkane is heated with zinc in methanol.</a:t>
            </a:r>
            <a:r>
              <a:rPr lang="en-GB" dirty="0">
                <a:latin typeface="Palatino Linotype" panose="02040502050505030304" pitchFamily="18" charset="0"/>
              </a:rPr>
              <a:t> Example: 1,2-dibromoethane gives 1,2-dibromoethane ethene</a:t>
            </a:r>
            <a:endParaRPr lang="en-ZA" dirty="0">
              <a:latin typeface="Palatino Linotype" panose="02040502050505030304" pitchFamily="18" charset="0"/>
            </a:endParaRPr>
          </a:p>
          <a:p>
            <a:pPr algn="just"/>
            <a:endParaRPr lang="en-ZA" dirty="0">
              <a:latin typeface="Palatino Linotype" panose="02040502050505030304" pitchFamily="18" charset="0"/>
              <a:ea typeface="Times New Roman" panose="02020603050405020304" pitchFamily="18" charset="0"/>
            </a:endParaRPr>
          </a:p>
        </p:txBody>
      </p:sp>
      <p:pic>
        <p:nvPicPr>
          <p:cNvPr id="19" name="Picture 18" descr="formation of ethene from 1 2 dibromoethane">
            <a:extLst>
              <a:ext uri="{FF2B5EF4-FFF2-40B4-BE49-F238E27FC236}">
                <a16:creationId xmlns:a16="http://schemas.microsoft.com/office/drawing/2014/main" id="{EF2841FC-102F-411A-B85F-A9E9DC78DA7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75672" y="3728979"/>
            <a:ext cx="4973320" cy="949110"/>
          </a:xfrm>
          <a:prstGeom prst="rect">
            <a:avLst/>
          </a:prstGeom>
          <a:noFill/>
          <a:ln>
            <a:noFill/>
          </a:ln>
        </p:spPr>
      </p:pic>
      <p:sp>
        <p:nvSpPr>
          <p:cNvPr id="20" name="Rectangle 19">
            <a:extLst>
              <a:ext uri="{FF2B5EF4-FFF2-40B4-BE49-F238E27FC236}">
                <a16:creationId xmlns:a16="http://schemas.microsoft.com/office/drawing/2014/main" id="{F82411C8-8E32-4333-BD30-8D5ED3F88818}"/>
              </a:ext>
            </a:extLst>
          </p:cNvPr>
          <p:cNvSpPr/>
          <p:nvPr/>
        </p:nvSpPr>
        <p:spPr>
          <a:xfrm>
            <a:off x="-30493" y="4630513"/>
            <a:ext cx="9144000" cy="964880"/>
          </a:xfrm>
          <a:prstGeom prst="rect">
            <a:avLst/>
          </a:prstGeom>
        </p:spPr>
        <p:txBody>
          <a:bodyPr wrap="square">
            <a:spAutoFit/>
          </a:bodyPr>
          <a:lstStyle/>
          <a:p>
            <a:pPr algn="just">
              <a:lnSpc>
                <a:spcPct val="115000"/>
              </a:lnSpc>
              <a:spcBef>
                <a:spcPts val="1000"/>
              </a:spcBef>
              <a:spcAft>
                <a:spcPts val="0"/>
              </a:spcAft>
            </a:pPr>
            <a:r>
              <a:rPr lang="en-GB" b="1" dirty="0">
                <a:solidFill>
                  <a:srgbClr val="4472C4"/>
                </a:solidFill>
                <a:latin typeface="Palatino Linotype" panose="02040502050505030304" pitchFamily="18" charset="0"/>
                <a:ea typeface="Times New Roman" panose="02020603050405020304" pitchFamily="18" charset="0"/>
                <a:cs typeface="Times New Roman" panose="02020603050405020304" pitchFamily="18" charset="0"/>
              </a:rPr>
              <a:t>iii.	Hydrogenation of Alkynes</a:t>
            </a:r>
            <a:endParaRPr lang="en-ZA" b="1" dirty="0">
              <a:solidFill>
                <a:srgbClr val="4472C4"/>
              </a:solidFill>
              <a:latin typeface="Palatino Linotype" panose="02040502050505030304" pitchFamily="18" charset="0"/>
              <a:ea typeface="Times New Roman" panose="02020603050405020304" pitchFamily="18" charset="0"/>
              <a:cs typeface="Times New Roman" panose="02020603050405020304" pitchFamily="18" charset="0"/>
            </a:endParaRPr>
          </a:p>
          <a:p>
            <a:pPr algn="just"/>
            <a:r>
              <a:rPr lang="en-GB" dirty="0">
                <a:latin typeface="Palatino Linotype" panose="02040502050505030304" pitchFamily="18" charset="0"/>
                <a:ea typeface="Times New Roman" panose="02020603050405020304" pitchFamily="18" charset="0"/>
              </a:rPr>
              <a:t>An alkyne on controlled hydrogenation with hydrogen in the presence of Ni or Pd at 200°C give a corresponding alkene. Example : Ethyne gives ethene on hydrogenation.</a:t>
            </a:r>
            <a:endParaRPr lang="en-ZA" dirty="0">
              <a:latin typeface="Palatino Linotype" panose="02040502050505030304" pitchFamily="18" charset="0"/>
              <a:ea typeface="Times New Roman" panose="02020603050405020304" pitchFamily="18" charset="0"/>
            </a:endParaRPr>
          </a:p>
        </p:txBody>
      </p:sp>
      <p:pic>
        <p:nvPicPr>
          <p:cNvPr id="21" name="Picture 20" descr="Ethyne gives ethene on hydrogenation">
            <a:extLst>
              <a:ext uri="{FF2B5EF4-FFF2-40B4-BE49-F238E27FC236}">
                <a16:creationId xmlns:a16="http://schemas.microsoft.com/office/drawing/2014/main" id="{24E9E507-8328-4045-87DE-A58CBFF5C95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783314" y="5628343"/>
            <a:ext cx="4380508" cy="730372"/>
          </a:xfrm>
          <a:prstGeom prst="rect">
            <a:avLst/>
          </a:prstGeom>
          <a:noFill/>
          <a:ln>
            <a:noFill/>
          </a:ln>
        </p:spPr>
      </p:pic>
      <p:pic>
        <p:nvPicPr>
          <p:cNvPr id="2" name="Audio 1">
            <a:hlinkClick r:id="" action="ppaction://media"/>
            <a:extLst>
              <a:ext uri="{FF2B5EF4-FFF2-40B4-BE49-F238E27FC236}">
                <a16:creationId xmlns:a16="http://schemas.microsoft.com/office/drawing/2014/main" id="{39075704-5685-405F-9A61-91D9780868F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06671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15007">
        <p159:morph option="byObject"/>
      </p:transition>
    </mc:Choice>
    <mc:Fallback>
      <p:transition spd="slow" advTm="2150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8" name="Rectangle 7">
            <a:extLst>
              <a:ext uri="{FF2B5EF4-FFF2-40B4-BE49-F238E27FC236}">
                <a16:creationId xmlns:a16="http://schemas.microsoft.com/office/drawing/2014/main" id="{0C6BD26D-0857-409C-A026-F8F1B571175C}"/>
              </a:ext>
            </a:extLst>
          </p:cNvPr>
          <p:cNvSpPr/>
          <p:nvPr/>
        </p:nvSpPr>
        <p:spPr>
          <a:xfrm>
            <a:off x="0" y="8001"/>
            <a:ext cx="9144000" cy="1200329"/>
          </a:xfrm>
          <a:prstGeom prst="rect">
            <a:avLst/>
          </a:prstGeom>
        </p:spPr>
        <p:txBody>
          <a:bodyPr wrap="square">
            <a:spAutoFit/>
          </a:bodyPr>
          <a:lstStyle/>
          <a:p>
            <a:r>
              <a:rPr lang="en-GB" b="1" dirty="0"/>
              <a:t>Chemical Reactivity</a:t>
            </a:r>
          </a:p>
          <a:p>
            <a:pPr algn="just"/>
            <a:r>
              <a:rPr lang="en-GB" dirty="0"/>
              <a:t>	 Alkenes undergo </a:t>
            </a:r>
            <a:r>
              <a:rPr lang="en-GB" b="1" dirty="0"/>
              <a:t>addition reactions</a:t>
            </a:r>
            <a:r>
              <a:rPr lang="en-GB" dirty="0"/>
              <a:t>. The rather exposed electrons in the pi bond are particularly open to attack by </a:t>
            </a:r>
            <a:r>
              <a:rPr lang="en-GB" b="1" dirty="0"/>
              <a:t>electrophiles. </a:t>
            </a:r>
            <a:r>
              <a:rPr lang="en-GB" dirty="0"/>
              <a:t>Most reactions of alkenes involve additions to this π bond, forming new single bonds.</a:t>
            </a:r>
          </a:p>
        </p:txBody>
      </p:sp>
      <p:pic>
        <p:nvPicPr>
          <p:cNvPr id="22" name="Picture 21">
            <a:extLst>
              <a:ext uri="{FF2B5EF4-FFF2-40B4-BE49-F238E27FC236}">
                <a16:creationId xmlns:a16="http://schemas.microsoft.com/office/drawing/2014/main" id="{32F88010-7F84-420D-9BCB-3A2110F26BD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04538" y="1179319"/>
            <a:ext cx="4479358" cy="914524"/>
          </a:xfrm>
          <a:prstGeom prst="rect">
            <a:avLst/>
          </a:prstGeom>
          <a:noFill/>
          <a:ln>
            <a:noFill/>
          </a:ln>
        </p:spPr>
      </p:pic>
      <p:sp>
        <p:nvSpPr>
          <p:cNvPr id="10" name="Rectangle 9">
            <a:extLst>
              <a:ext uri="{FF2B5EF4-FFF2-40B4-BE49-F238E27FC236}">
                <a16:creationId xmlns:a16="http://schemas.microsoft.com/office/drawing/2014/main" id="{C6481924-03A9-488D-A051-87CF1FA23FEA}"/>
              </a:ext>
            </a:extLst>
          </p:cNvPr>
          <p:cNvSpPr/>
          <p:nvPr/>
        </p:nvSpPr>
        <p:spPr>
          <a:xfrm>
            <a:off x="1" y="2133599"/>
            <a:ext cx="9144000" cy="3139321"/>
          </a:xfrm>
          <a:prstGeom prst="rect">
            <a:avLst/>
          </a:prstGeom>
        </p:spPr>
        <p:txBody>
          <a:bodyPr wrap="square">
            <a:spAutoFit/>
          </a:bodyPr>
          <a:lstStyle/>
          <a:p>
            <a:r>
              <a:rPr lang="en-GB" b="1" i="1" dirty="0"/>
              <a:t>a.	Catalytic Hydrogenation of Alkenes</a:t>
            </a:r>
            <a:r>
              <a:rPr lang="en-GB" dirty="0"/>
              <a:t> </a:t>
            </a:r>
          </a:p>
          <a:p>
            <a:r>
              <a:rPr lang="en-GB" dirty="0"/>
              <a:t>	Although the hydrogenation of an alkene is a thermodynamically favourable reaction, it will not proceed without the addition of a catalyst(Pd-C, PtO2, and Ra-Ni). </a:t>
            </a:r>
          </a:p>
          <a:p>
            <a:endParaRPr lang="en-GB" dirty="0"/>
          </a:p>
          <a:p>
            <a:endParaRPr lang="en-GB" dirty="0"/>
          </a:p>
          <a:p>
            <a:r>
              <a:rPr lang="en-GB" b="1" i="1" dirty="0"/>
              <a:t>b.	Electrophilic Addition of Halogens to Alkenes</a:t>
            </a:r>
            <a:r>
              <a:rPr lang="en-GB" dirty="0"/>
              <a:t> </a:t>
            </a:r>
          </a:p>
          <a:p>
            <a:r>
              <a:rPr lang="en-GB" dirty="0"/>
              <a:t>The reaction of the carbon-carbon double bond in alkenes such as ethene with halogens such as chlorine, bromine and iodine. This is called </a:t>
            </a:r>
            <a:r>
              <a:rPr lang="en-GB" b="1" u="sng" dirty="0"/>
              <a:t>halogenation</a:t>
            </a:r>
            <a:r>
              <a:rPr lang="en-GB" dirty="0"/>
              <a:t>. </a:t>
            </a:r>
          </a:p>
          <a:p>
            <a:r>
              <a:rPr lang="en-GB" dirty="0"/>
              <a:t>Simple reactions involving halogens</a:t>
            </a:r>
          </a:p>
          <a:p>
            <a:r>
              <a:rPr lang="en-GB" dirty="0"/>
              <a:t>	 For example, bromine adds to give 1,2 dibromoethane.</a:t>
            </a:r>
          </a:p>
          <a:p>
            <a:pPr algn="just"/>
            <a:endParaRPr lang="en-GB" dirty="0"/>
          </a:p>
        </p:txBody>
      </p:sp>
      <p:pic>
        <p:nvPicPr>
          <p:cNvPr id="23" name="Picture 22">
            <a:extLst>
              <a:ext uri="{FF2B5EF4-FFF2-40B4-BE49-F238E27FC236}">
                <a16:creationId xmlns:a16="http://schemas.microsoft.com/office/drawing/2014/main" id="{3CD7595E-9529-4722-A289-C29539AF809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087758" y="3059127"/>
            <a:ext cx="2609780" cy="369873"/>
          </a:xfrm>
          <a:prstGeom prst="rect">
            <a:avLst/>
          </a:prstGeom>
          <a:noFill/>
          <a:ln>
            <a:noFill/>
          </a:ln>
        </p:spPr>
      </p:pic>
      <p:pic>
        <p:nvPicPr>
          <p:cNvPr id="24" name="Picture 23">
            <a:extLst>
              <a:ext uri="{FF2B5EF4-FFF2-40B4-BE49-F238E27FC236}">
                <a16:creationId xmlns:a16="http://schemas.microsoft.com/office/drawing/2014/main" id="{00B1DB5E-E2A8-46DE-B5EB-FBB29A0E6E3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504538" y="5142417"/>
            <a:ext cx="3578210" cy="485194"/>
          </a:xfrm>
          <a:prstGeom prst="rect">
            <a:avLst/>
          </a:prstGeom>
          <a:noFill/>
          <a:ln>
            <a:noFill/>
          </a:ln>
        </p:spPr>
      </p:pic>
      <p:pic>
        <p:nvPicPr>
          <p:cNvPr id="2" name="Audio 1">
            <a:hlinkClick r:id="" action="ppaction://media"/>
            <a:extLst>
              <a:ext uri="{FF2B5EF4-FFF2-40B4-BE49-F238E27FC236}">
                <a16:creationId xmlns:a16="http://schemas.microsoft.com/office/drawing/2014/main" id="{96AB95E8-2524-46DF-9855-8429A855DD9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3572059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67228">
        <p159:morph option="byObject"/>
      </p:transition>
    </mc:Choice>
    <mc:Fallback>
      <p:transition spd="slow" advTm="2672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9" name="Rectangle 8">
            <a:extLst>
              <a:ext uri="{FF2B5EF4-FFF2-40B4-BE49-F238E27FC236}">
                <a16:creationId xmlns:a16="http://schemas.microsoft.com/office/drawing/2014/main" id="{8DCEF6C6-BEDA-4A84-BBF6-9EF86A06618B}"/>
              </a:ext>
            </a:extLst>
          </p:cNvPr>
          <p:cNvSpPr/>
          <p:nvPr/>
        </p:nvSpPr>
        <p:spPr>
          <a:xfrm>
            <a:off x="0" y="0"/>
            <a:ext cx="9144000" cy="3139321"/>
          </a:xfrm>
          <a:prstGeom prst="rect">
            <a:avLst/>
          </a:prstGeom>
        </p:spPr>
        <p:txBody>
          <a:bodyPr wrap="square">
            <a:spAutoFit/>
          </a:bodyPr>
          <a:lstStyle/>
          <a:p>
            <a:pPr algn="just"/>
            <a:r>
              <a:rPr lang="en-GB" dirty="0"/>
              <a:t> </a:t>
            </a:r>
            <a:r>
              <a:rPr lang="en-GB" b="1" dirty="0"/>
              <a:t>Alkenes and bromine water (Using bromine water as a test for alkenes)</a:t>
            </a:r>
          </a:p>
          <a:p>
            <a:pPr algn="just"/>
            <a:r>
              <a:rPr lang="en-GB" dirty="0"/>
              <a:t>Alkenes decolourise bromine water.</a:t>
            </a:r>
          </a:p>
          <a:p>
            <a:pPr algn="just"/>
            <a:r>
              <a:rPr lang="en-GB" dirty="0"/>
              <a:t> The chemistry of the test</a:t>
            </a:r>
          </a:p>
          <a:p>
            <a:pPr algn="just"/>
            <a:r>
              <a:rPr lang="en-GB" dirty="0"/>
              <a:t>This is complicated by the fact that the major product isn't 1,2-dibromoethane. The water also gets involved in the reaction, and most of the product is 2-bromoethanol.</a:t>
            </a:r>
          </a:p>
          <a:p>
            <a:pPr algn="just"/>
            <a:endParaRPr lang="en-GB" dirty="0"/>
          </a:p>
          <a:p>
            <a:pPr algn="just"/>
            <a:r>
              <a:rPr lang="en-GB" dirty="0"/>
              <a:t>  </a:t>
            </a:r>
          </a:p>
          <a:p>
            <a:pPr algn="just"/>
            <a:endParaRPr lang="en-GB" dirty="0"/>
          </a:p>
          <a:p>
            <a:pPr algn="just"/>
            <a:r>
              <a:rPr lang="en-GB" dirty="0"/>
              <a:t> However, there will still be some 1,2-dibromoethane formed, so at this sort of level you can probably get away with quoting the simpler equation:</a:t>
            </a:r>
          </a:p>
          <a:p>
            <a:pPr algn="just"/>
            <a:r>
              <a:rPr lang="en-GB" dirty="0"/>
              <a:t>  </a:t>
            </a:r>
          </a:p>
        </p:txBody>
      </p:sp>
      <p:pic>
        <p:nvPicPr>
          <p:cNvPr id="19" name="Picture 18">
            <a:extLst>
              <a:ext uri="{FF2B5EF4-FFF2-40B4-BE49-F238E27FC236}">
                <a16:creationId xmlns:a16="http://schemas.microsoft.com/office/drawing/2014/main" id="{1C9401AF-5D71-4F6F-AC7B-3A85156240A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809337" y="1809626"/>
            <a:ext cx="3498697" cy="695035"/>
          </a:xfrm>
          <a:prstGeom prst="rect">
            <a:avLst/>
          </a:prstGeom>
          <a:noFill/>
          <a:ln>
            <a:noFill/>
          </a:ln>
        </p:spPr>
      </p:pic>
      <p:pic>
        <p:nvPicPr>
          <p:cNvPr id="20" name="Picture 19">
            <a:extLst>
              <a:ext uri="{FF2B5EF4-FFF2-40B4-BE49-F238E27FC236}">
                <a16:creationId xmlns:a16="http://schemas.microsoft.com/office/drawing/2014/main" id="{84E0EFB1-2C1B-4025-95CD-28252C73BCA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446462" y="3238182"/>
            <a:ext cx="2715799" cy="695035"/>
          </a:xfrm>
          <a:prstGeom prst="rect">
            <a:avLst/>
          </a:prstGeom>
          <a:noFill/>
          <a:ln>
            <a:noFill/>
          </a:ln>
        </p:spPr>
      </p:pic>
      <p:sp>
        <p:nvSpPr>
          <p:cNvPr id="12" name="Rectangle 11">
            <a:extLst>
              <a:ext uri="{FF2B5EF4-FFF2-40B4-BE49-F238E27FC236}">
                <a16:creationId xmlns:a16="http://schemas.microsoft.com/office/drawing/2014/main" id="{D4400647-12B3-489D-8B02-FD28259077E3}"/>
              </a:ext>
            </a:extLst>
          </p:cNvPr>
          <p:cNvSpPr/>
          <p:nvPr/>
        </p:nvSpPr>
        <p:spPr>
          <a:xfrm>
            <a:off x="106250" y="3892811"/>
            <a:ext cx="9037750" cy="2585323"/>
          </a:xfrm>
          <a:prstGeom prst="rect">
            <a:avLst/>
          </a:prstGeom>
        </p:spPr>
        <p:txBody>
          <a:bodyPr wrap="square">
            <a:spAutoFit/>
          </a:bodyPr>
          <a:lstStyle/>
          <a:p>
            <a:pPr marL="342900" indent="-342900">
              <a:buAutoNum type="alphaLcPeriod" startAt="3"/>
            </a:pPr>
            <a:r>
              <a:rPr lang="en-GB" b="1" i="1" dirty="0">
                <a:latin typeface="Palatino Linotype" panose="02040502050505030304" pitchFamily="18" charset="0"/>
                <a:ea typeface="Times New Roman" panose="02020603050405020304" pitchFamily="18" charset="0"/>
              </a:rPr>
              <a:t>Electrophilic Addition of Hydrogen Halides</a:t>
            </a:r>
          </a:p>
          <a:p>
            <a:pPr algn="just"/>
            <a:r>
              <a:rPr lang="en-GB" dirty="0"/>
              <a:t>The addition of hydrogen halides is one of the easiest electrophilic addition reactions. Hydrogen halides provide both a electrophile (proton) and a nucleophile (halide). </a:t>
            </a:r>
            <a:r>
              <a:rPr lang="en-ZA" dirty="0"/>
              <a:t> </a:t>
            </a:r>
            <a:r>
              <a:rPr lang="en-GB" dirty="0"/>
              <a:t> All of the halides (HBr, HCl, HI, HF) can participate in this reaction and add on in the same manner. </a:t>
            </a:r>
          </a:p>
          <a:p>
            <a:pPr algn="just"/>
            <a:endParaRPr lang="en-GB" dirty="0"/>
          </a:p>
          <a:p>
            <a:pPr algn="just"/>
            <a:r>
              <a:rPr lang="en-GB" b="1" dirty="0" err="1"/>
              <a:t>Regiochemistry</a:t>
            </a:r>
            <a:endParaRPr lang="en-ZA" b="1" dirty="0"/>
          </a:p>
          <a:p>
            <a:pPr algn="just"/>
            <a:r>
              <a:rPr lang="en-GB" dirty="0"/>
              <a:t>	The </a:t>
            </a:r>
            <a:r>
              <a:rPr lang="en-GB" dirty="0" err="1"/>
              <a:t>regiochemistry</a:t>
            </a:r>
            <a:r>
              <a:rPr lang="en-GB" dirty="0"/>
              <a:t> of this reaction can be explained through </a:t>
            </a:r>
            <a:r>
              <a:rPr lang="en-GB" u="sng" dirty="0">
                <a:hlinkClick r:id="rId7" tooltip="Organic Chemistry/Conjugation/Electrophilic Attack on Conjugated Dienes/Markovnikov Addition"/>
              </a:rPr>
              <a:t>Markovnikov's Rule</a:t>
            </a:r>
            <a:r>
              <a:rPr lang="en-GB" dirty="0"/>
              <a:t>. </a:t>
            </a:r>
            <a:r>
              <a:rPr lang="en-GB" i="1" dirty="0"/>
              <a:t>The basics of this rule states that the proton will add to the less substituted carbon and the halogen goes to the more substituted carbon.</a:t>
            </a:r>
            <a:r>
              <a:rPr lang="en-GB" dirty="0"/>
              <a:t> </a:t>
            </a:r>
            <a:endParaRPr lang="en-ZA" sz="3600" b="1" i="1" dirty="0">
              <a:effectLst/>
              <a:latin typeface="Palatino Linotype" panose="02040502050505030304" pitchFamily="18" charset="0"/>
              <a:ea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EC68CCDF-2541-4061-8A24-ADB7962F8C5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323721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2849">
        <p159:morph option="byObject"/>
      </p:transition>
    </mc:Choice>
    <mc:Fallback>
      <p:transition spd="slow" advTm="1428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2E991B7B-A5A3-47E7-A4B7-5EC3C88FC259}"/>
              </a:ext>
            </a:extLst>
          </p:cNvPr>
          <p:cNvSpPr/>
          <p:nvPr/>
        </p:nvSpPr>
        <p:spPr>
          <a:xfrm>
            <a:off x="-52763" y="27882"/>
            <a:ext cx="9144000" cy="4247317"/>
          </a:xfrm>
          <a:prstGeom prst="rect">
            <a:avLst/>
          </a:prstGeom>
        </p:spPr>
        <p:txBody>
          <a:bodyPr wrap="square">
            <a:spAutoFit/>
          </a:bodyPr>
          <a:lstStyle/>
          <a:p>
            <a:r>
              <a:rPr lang="en-GB" b="1" dirty="0"/>
              <a:t>Addition to symmetrical alkenes</a:t>
            </a:r>
          </a:p>
          <a:p>
            <a:r>
              <a:rPr lang="en-GB" dirty="0"/>
              <a:t>For example, with ethene and hydrogen chloride, you get chloroethane:</a:t>
            </a:r>
          </a:p>
          <a:p>
            <a:endParaRPr lang="en-GB" dirty="0"/>
          </a:p>
          <a:p>
            <a:endParaRPr lang="en-GB" dirty="0"/>
          </a:p>
          <a:p>
            <a:r>
              <a:rPr lang="en-GB" dirty="0"/>
              <a:t> With but-2-ene you get 2-chlorobutane:</a:t>
            </a:r>
          </a:p>
          <a:p>
            <a:endParaRPr lang="en-GB" dirty="0"/>
          </a:p>
          <a:p>
            <a:endParaRPr lang="en-GB" dirty="0"/>
          </a:p>
          <a:p>
            <a:endParaRPr lang="en-GB" dirty="0"/>
          </a:p>
          <a:p>
            <a:r>
              <a:rPr lang="en-GB" dirty="0"/>
              <a:t> </a:t>
            </a:r>
            <a:r>
              <a:rPr lang="en-GB" b="1" dirty="0"/>
              <a:t>Addition to unsymmetrical alkenes</a:t>
            </a:r>
          </a:p>
          <a:p>
            <a:pPr algn="just"/>
            <a:r>
              <a:rPr lang="en-GB" dirty="0"/>
              <a:t>	The problem comes with the orientation of the addition - in other words, which way around the hydrogen and the halogen add across the double bond.</a:t>
            </a:r>
          </a:p>
          <a:p>
            <a:r>
              <a:rPr lang="en-GB" b="1" dirty="0"/>
              <a:t>Orientation of addition</a:t>
            </a:r>
            <a:endParaRPr lang="en-ZA" dirty="0"/>
          </a:p>
          <a:p>
            <a:r>
              <a:rPr lang="en-GB" dirty="0"/>
              <a:t>	If HCl adds to an unsymmetrical alkene like propene, there are two possible ways it could add. However, in practice, there is only one major product.</a:t>
            </a:r>
            <a:endParaRPr lang="en-ZA" dirty="0"/>
          </a:p>
          <a:p>
            <a:endParaRPr lang="en-GB" dirty="0"/>
          </a:p>
        </p:txBody>
      </p:sp>
      <p:pic>
        <p:nvPicPr>
          <p:cNvPr id="11" name="Picture 10">
            <a:extLst>
              <a:ext uri="{FF2B5EF4-FFF2-40B4-BE49-F238E27FC236}">
                <a16:creationId xmlns:a16="http://schemas.microsoft.com/office/drawing/2014/main" id="{0CE7F28A-7139-4A2D-B433-5AAB4A1FACD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29826" y="792067"/>
            <a:ext cx="3685444" cy="241603"/>
          </a:xfrm>
          <a:prstGeom prst="rect">
            <a:avLst/>
          </a:prstGeom>
          <a:noFill/>
          <a:ln>
            <a:noFill/>
          </a:ln>
        </p:spPr>
      </p:pic>
      <p:pic>
        <p:nvPicPr>
          <p:cNvPr id="14" name="Picture 13">
            <a:extLst>
              <a:ext uri="{FF2B5EF4-FFF2-40B4-BE49-F238E27FC236}">
                <a16:creationId xmlns:a16="http://schemas.microsoft.com/office/drawing/2014/main" id="{80BB12B5-3489-4AF8-A470-03173C5B758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58967" y="1656523"/>
            <a:ext cx="3685444" cy="834886"/>
          </a:xfrm>
          <a:prstGeom prst="rect">
            <a:avLst/>
          </a:prstGeom>
          <a:noFill/>
          <a:ln>
            <a:noFill/>
          </a:ln>
        </p:spPr>
      </p:pic>
      <p:pic>
        <p:nvPicPr>
          <p:cNvPr id="15" name="Picture 14">
            <a:extLst>
              <a:ext uri="{FF2B5EF4-FFF2-40B4-BE49-F238E27FC236}">
                <a16:creationId xmlns:a16="http://schemas.microsoft.com/office/drawing/2014/main" id="{41DEDCB6-958C-4462-A306-D42E38EEA0C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418217" y="4049057"/>
            <a:ext cx="4268168" cy="2016876"/>
          </a:xfrm>
          <a:prstGeom prst="rect">
            <a:avLst/>
          </a:prstGeom>
          <a:noFill/>
          <a:ln>
            <a:noFill/>
          </a:ln>
        </p:spPr>
      </p:pic>
      <p:pic>
        <p:nvPicPr>
          <p:cNvPr id="3" name="Audio 2">
            <a:hlinkClick r:id="" action="ppaction://media"/>
            <a:extLst>
              <a:ext uri="{FF2B5EF4-FFF2-40B4-BE49-F238E27FC236}">
                <a16:creationId xmlns:a16="http://schemas.microsoft.com/office/drawing/2014/main" id="{D17C44A7-B736-4FCA-A25C-D5D5CADBE63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52401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65542">
        <p159:morph option="byObject"/>
      </p:transition>
    </mc:Choice>
    <mc:Fallback>
      <p:transition spd="slow" advTm="3655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38B22F5296D8408922A058877833B5" ma:contentTypeVersion="" ma:contentTypeDescription="Create a new document." ma:contentTypeScope="" ma:versionID="db820d1053999caf0d761b3c47b2e62f">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BDE5E3-5040-4043-80A9-3D999CED07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70020E5-35D8-4008-8602-0F22193B1B28}">
  <ds:schemaRefs>
    <ds:schemaRef ds:uri="http://schemas.microsoft.com/sharepoint/v3/contenttype/forms"/>
  </ds:schemaRefs>
</ds:datastoreItem>
</file>

<file path=customXml/itemProps3.xml><?xml version="1.0" encoding="utf-8"?>
<ds:datastoreItem xmlns:ds="http://schemas.openxmlformats.org/officeDocument/2006/customXml" ds:itemID="{8D0D4608-02CC-4268-82DE-7D0724D89DFB}">
  <ds:schemaRefs>
    <ds:schemaRef ds:uri="http://purl.org/dc/term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CHM 103</Template>
  <TotalTime>97</TotalTime>
  <Words>1711</Words>
  <Application>Microsoft Office PowerPoint</Application>
  <PresentationFormat>On-screen Show (4:3)</PresentationFormat>
  <Paragraphs>236</Paragraphs>
  <Slides>15</Slides>
  <Notes>0</Notes>
  <HiddenSlides>0</HiddenSlides>
  <MMClips>15</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Blackadder ITC</vt:lpstr>
      <vt:lpstr>Calibri</vt:lpstr>
      <vt:lpstr>Calibri Light</vt:lpstr>
      <vt:lpstr>Palatino Linotype</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Western Kentucky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Bamidele Okoli</dc:creator>
  <cp:lastModifiedBy>Bamidele Okoli</cp:lastModifiedBy>
  <cp:revision>1</cp:revision>
  <cp:lastPrinted>2020-05-09T10:30:59Z</cp:lastPrinted>
  <dcterms:created xsi:type="dcterms:W3CDTF">2021-02-08T06:55:43Z</dcterms:created>
  <dcterms:modified xsi:type="dcterms:W3CDTF">2021-02-08T08:33:31Z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0x0101009C38B22F5296D8408922A058877833B5</vt:lpwstr>
  </property>
</Properties>
</file>